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9" r:id="rId3"/>
    <p:sldId id="261" r:id="rId4"/>
    <p:sldId id="262" r:id="rId5"/>
    <p:sldId id="263" r:id="rId6"/>
    <p:sldId id="264" r:id="rId7"/>
    <p:sldId id="278" r:id="rId8"/>
    <p:sldId id="272" r:id="rId9"/>
    <p:sldId id="279" r:id="rId10"/>
    <p:sldId id="273" r:id="rId11"/>
    <p:sldId id="280" r:id="rId12"/>
    <p:sldId id="274" r:id="rId13"/>
    <p:sldId id="281" r:id="rId14"/>
    <p:sldId id="277" r:id="rId15"/>
    <p:sldId id="282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4B3E"/>
    <a:srgbClr val="7F7B7B"/>
    <a:srgbClr val="91CCA4"/>
    <a:srgbClr val="0BAB8B"/>
    <a:srgbClr val="004A3D"/>
    <a:srgbClr val="A6D5BA"/>
    <a:srgbClr val="C4E4D3"/>
    <a:srgbClr val="E9E9E9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2452" autoAdjust="0"/>
  </p:normalViewPr>
  <p:slideViewPr>
    <p:cSldViewPr snapToGrid="0">
      <p:cViewPr varScale="1">
        <p:scale>
          <a:sx n="128" d="100"/>
          <a:sy n="128" d="100"/>
        </p:scale>
        <p:origin x="2208" y="126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출처 </a:t>
            </a:r>
            <a:r>
              <a:rPr lang="en-US" altLang="ko-KR" dirty="0"/>
              <a:t>: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오늘의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트리노드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게임의 난이도와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맵을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 제작하는 레벨디자인팀 리더의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차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테미나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YouTube, 2022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월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26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일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https://www.youtube.com/watch?v=iacSbMp9Vis (2:36~2:46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인용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).</a:t>
            </a:r>
            <a:endParaRPr lang="ko-KR" altLang="en-US" sz="1600" spc="-150" dirty="0">
              <a:solidFill>
                <a:srgbClr val="7F7B7B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Pretendard Light" panose="020004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9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B619-874C-E6A8-F0A2-F7EC4550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4CB420-FE80-EE5F-7AB0-4AED9C91B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3CB117-36AA-C81E-021A-FA6DA3F2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23803-1864-E65E-4B81-7A3C91734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94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9750-DA18-408A-0AAB-D72C2F1D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CA3E56-390F-D18C-F631-3A26BC719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4B9BE9-9747-EC4D-470E-618D8FF0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9E223-C7A7-19A5-BDFD-73DAFB197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2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F7B7B"/>
                </a:solidFill>
              </a:rPr>
              <a:t>블록의 종류가 많아질수록 난이도 </a:t>
            </a:r>
            <a:r>
              <a:rPr lang="en-US" altLang="ko-KR" dirty="0">
                <a:solidFill>
                  <a:srgbClr val="7F7B7B"/>
                </a:solidFill>
              </a:rPr>
              <a:t>up</a:t>
            </a:r>
          </a:p>
          <a:p>
            <a:r>
              <a:rPr lang="ko-KR" altLang="en-US" dirty="0">
                <a:solidFill>
                  <a:srgbClr val="7F7B7B"/>
                </a:solidFill>
              </a:rPr>
              <a:t>블록의 종류 설명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동일한 블록이 많을수록 </a:t>
            </a:r>
            <a:r>
              <a:rPr lang="en-US" altLang="ko-KR" dirty="0">
                <a:solidFill>
                  <a:srgbClr val="7F7B7B"/>
                </a:solidFill>
              </a:rPr>
              <a:t>3</a:t>
            </a:r>
            <a:r>
              <a:rPr lang="ko-KR" altLang="en-US" dirty="0">
                <a:solidFill>
                  <a:srgbClr val="7F7B7B"/>
                </a:solidFill>
              </a:rPr>
              <a:t>매치 및 아이템 조합이 </a:t>
            </a:r>
            <a:r>
              <a:rPr lang="ko-KR" altLang="en-US" dirty="0" err="1">
                <a:solidFill>
                  <a:srgbClr val="7F7B7B"/>
                </a:solidFill>
              </a:rPr>
              <a:t>쉬워짐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난이도가 올라갈수록 </a:t>
            </a:r>
            <a:r>
              <a:rPr lang="en-US" altLang="ko-KR" dirty="0">
                <a:solidFill>
                  <a:srgbClr val="7F7B7B"/>
                </a:solidFill>
              </a:rPr>
              <a:t>5</a:t>
            </a:r>
            <a:r>
              <a:rPr lang="ko-KR" altLang="en-US" dirty="0">
                <a:solidFill>
                  <a:srgbClr val="7F7B7B"/>
                </a:solidFill>
              </a:rPr>
              <a:t>개</a:t>
            </a:r>
            <a:r>
              <a:rPr lang="en-US" altLang="ko-KR" dirty="0">
                <a:solidFill>
                  <a:srgbClr val="7F7B7B"/>
                </a:solidFill>
              </a:rPr>
              <a:t>~6</a:t>
            </a:r>
            <a:r>
              <a:rPr lang="ko-KR" altLang="en-US" dirty="0">
                <a:solidFill>
                  <a:srgbClr val="7F7B7B"/>
                </a:solidFill>
              </a:rPr>
              <a:t>개의 블록이 등장하는 경우가 생김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4631-7A55-9A72-B0A7-1B6BF22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B4474-2038-DB74-58C2-9A1EA868A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941BEF-060C-AEAA-8D55-A23DD4A1B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930E8-330A-28D1-55BC-BD2F35F16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55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장애물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레벨디자인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단계화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파괴조건 설정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조합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구멍과 땅</a:t>
            </a:r>
            <a:r>
              <a:rPr lang="en-US" altLang="ko-KR" dirty="0">
                <a:solidFill>
                  <a:srgbClr val="7F7B7B"/>
                </a:solidFill>
              </a:rPr>
              <a:t> </a:t>
            </a:r>
            <a:r>
              <a:rPr lang="ko-KR" altLang="en-US" dirty="0">
                <a:solidFill>
                  <a:srgbClr val="7F7B7B"/>
                </a:solidFill>
              </a:rPr>
              <a:t>등 </a:t>
            </a:r>
            <a:r>
              <a:rPr lang="ko-KR" altLang="en-US" dirty="0" err="1">
                <a:solidFill>
                  <a:srgbClr val="7F7B7B"/>
                </a:solidFill>
              </a:rPr>
              <a:t>맵을</a:t>
            </a:r>
            <a:r>
              <a:rPr lang="ko-KR" altLang="en-US" dirty="0">
                <a:solidFill>
                  <a:srgbClr val="7F7B7B"/>
                </a:solidFill>
              </a:rPr>
              <a:t> 구성하고 분단하는 요소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낙하하는 위치와 공간을 조절하여 난이도 조절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갈 수 없는 곳을 만들거나 갈 수 밖에 없도록 하여 스테이지 클리어 방식에 의도를 부여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열쇠와 같은 요소들의 진로방해를 </a:t>
            </a:r>
            <a:r>
              <a:rPr lang="en-US" altLang="ko-KR" dirty="0">
                <a:solidFill>
                  <a:srgbClr val="7F7B7B"/>
                </a:solidFill>
              </a:rPr>
              <a:t>….</a:t>
            </a:r>
            <a:endParaRPr lang="ko-KR" altLang="en-US" dirty="0">
              <a:solidFill>
                <a:srgbClr val="7F7B7B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docs.google.com/spreadsheets/d/1yxXs9nGPYniCY43EXSyMQQvqthsv-XCeNSPh0uYVpbY/edit?usp=shar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2404" y="6644746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2025.03.21</a:t>
            </a:r>
            <a:endParaRPr lang="en-US" altLang="ko-KR" sz="105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427644" y="1373618"/>
            <a:ext cx="533671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4051208" y="2573947"/>
            <a:ext cx="408958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맵 디자인 개선 제안서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756801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4C1869-F8AC-CB45-7C4D-189F53105F6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9462" y="1724978"/>
            <a:ext cx="4727576" cy="959554"/>
            <a:chOff x="670560" y="1824834"/>
            <a:chExt cx="4727576" cy="959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2490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8057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상하좌우로 조작 가능한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블록을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 시 이동횟수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 조작을 통해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혹은 특수아이템 제작을 통한 게임 진행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2909149"/>
            <a:ext cx="4238661" cy="590770"/>
            <a:chOff x="660832" y="3010102"/>
            <a:chExt cx="4238661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423866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스테이지에 등장하는 블록의 종류를 증가 혹은 감소시킴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E7453CC-8B0E-1FB3-529B-A664D6595CB9}"/>
              </a:ext>
            </a:extLst>
          </p:cNvPr>
          <p:cNvGrpSpPr/>
          <p:nvPr/>
        </p:nvGrpSpPr>
        <p:grpSpPr>
          <a:xfrm>
            <a:off x="5669653" y="2732741"/>
            <a:ext cx="5600264" cy="3667257"/>
            <a:chOff x="5669653" y="2732741"/>
            <a:chExt cx="5600264" cy="3667257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204C38D8-881B-6B31-CF59-A12356E81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3" y="2732741"/>
              <a:ext cx="5600264" cy="340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1">
              <a:extLst>
                <a:ext uri="{FF2B5EF4-FFF2-40B4-BE49-F238E27FC236}">
                  <a16:creationId xmlns:a16="http://schemas.microsoft.com/office/drawing/2014/main" id="{E4F8BCCC-6EB7-8847-E58A-3F740C429DBE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일반블록개수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724537"/>
            <a:ext cx="4953600" cy="2042969"/>
            <a:chOff x="660832" y="3010102"/>
            <a:chExt cx="4953600" cy="204296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298745"/>
              <a:ext cx="4953600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비슷한 목표의 스테이지의 난이도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제한된 공간에서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특수 아이템 단독 사용을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 난이도를 쉽도록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8E43-D059-2B4B-4630-EF95991FA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DBA334-B105-C17F-FD33-1514C0C78B1A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ABF506-CF07-ECD3-4B5E-B2A240FEA1F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CF65C1-1E9E-C00D-4B1E-E75B210573B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D03383-12F5-FFB8-4783-992D05C3A1A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7DDC7F-EBF4-A198-F9C6-5438D307C568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114F88-9EBA-6D75-1042-701075F528E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79B0088-6DBA-F213-F785-A223F7A77109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7D19AFE-0F37-43BA-26DB-FDCE3E6B048D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3DA3BCE-A540-9C6F-67E0-6B9C5CB4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6"/>
            <a:ext cx="4314464" cy="22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47349-5928-A2BD-469E-9902150695ED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0EEF43C-DA56-9987-52FD-299470F33C65}"/>
              </a:ext>
            </a:extLst>
          </p:cNvPr>
          <p:cNvGrpSpPr/>
          <p:nvPr/>
        </p:nvGrpSpPr>
        <p:grpSpPr>
          <a:xfrm>
            <a:off x="6349645" y="1505524"/>
            <a:ext cx="2173750" cy="4966980"/>
            <a:chOff x="6794325" y="1505524"/>
            <a:chExt cx="2173750" cy="4966980"/>
          </a:xfrm>
        </p:grpSpPr>
        <p:pic>
          <p:nvPicPr>
            <p:cNvPr id="48" name="그림 4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96C4DC-EB26-5D60-C259-872C8E7E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158DB2-6E2E-12EC-AEA9-88BB32DF298A}"/>
                </a:ext>
              </a:extLst>
            </p:cNvPr>
            <p:cNvSpPr txBox="1"/>
            <p:nvPr/>
          </p:nvSpPr>
          <p:spPr>
            <a:xfrm>
              <a:off x="7022631" y="6226283"/>
              <a:ext cx="171713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요소 배치 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44506A3-7B64-861B-283F-285172036AEA}"/>
              </a:ext>
            </a:extLst>
          </p:cNvPr>
          <p:cNvGrpSpPr/>
          <p:nvPr/>
        </p:nvGrpSpPr>
        <p:grpSpPr>
          <a:xfrm>
            <a:off x="8881494" y="1505524"/>
            <a:ext cx="2173750" cy="4966980"/>
            <a:chOff x="6794325" y="1505524"/>
            <a:chExt cx="2173750" cy="4966980"/>
          </a:xfrm>
        </p:grpSpPr>
        <p:pic>
          <p:nvPicPr>
            <p:cNvPr id="78" name="그림 7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DF84A0-29BD-EAF4-C6A5-EBB718E6A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B323D4A-6F8F-E57D-8C3A-A12EB4D8AB75}"/>
                </a:ext>
              </a:extLst>
            </p:cNvPr>
            <p:cNvSpPr txBox="1"/>
            <p:nvPr/>
          </p:nvSpPr>
          <p:spPr>
            <a:xfrm>
              <a:off x="6854316" y="6226283"/>
              <a:ext cx="205376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초반 </a:t>
              </a:r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가능구역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E4AAFD2B-900C-B95F-BAA4-2595C50A42D7}"/>
              </a:ext>
            </a:extLst>
          </p:cNvPr>
          <p:cNvSpPr txBox="1"/>
          <p:nvPr/>
        </p:nvSpPr>
        <p:spPr>
          <a:xfrm>
            <a:off x="609462" y="4197306"/>
            <a:ext cx="580158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존재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식물 </a:t>
            </a:r>
            <a:r>
              <a:rPr lang="en-US" altLang="ko-KR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1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통해 공간의 제약을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파괴조건이 걸린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통해 토끼블록의 중요도를 높임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 중앙 구멍으로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매치를 통한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동시에 파괴 못 하도록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제한된 공간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종류의 블록으로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 가능한 경우의 수가 적게 설계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종류가 늘어난 만큼 토끼블록 등장 비율이 줄어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파괴 난이도 증가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블록 종류가 많아 특수블록 생성 및 단독 사용의 비중을 줄이도록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7F7723FF-52BB-5001-1853-DD9E7EF670F2}"/>
              </a:ext>
            </a:extLst>
          </p:cNvPr>
          <p:cNvSpPr/>
          <p:nvPr/>
        </p:nvSpPr>
        <p:spPr>
          <a:xfrm>
            <a:off x="7563554" y="2909453"/>
            <a:ext cx="926040" cy="911452"/>
          </a:xfrm>
          <a:custGeom>
            <a:avLst/>
            <a:gdLst>
              <a:gd name="connsiteX0" fmla="*/ 221465 w 926040"/>
              <a:gd name="connsiteY0" fmla="*/ 0 h 911452"/>
              <a:gd name="connsiteX1" fmla="*/ 687281 w 926040"/>
              <a:gd name="connsiteY1" fmla="*/ 0 h 911452"/>
              <a:gd name="connsiteX2" fmla="*/ 687281 w 926040"/>
              <a:gd name="connsiteY2" fmla="*/ 259224 h 911452"/>
              <a:gd name="connsiteX3" fmla="*/ 926040 w 926040"/>
              <a:gd name="connsiteY3" fmla="*/ 259224 h 911452"/>
              <a:gd name="connsiteX4" fmla="*/ 926040 w 926040"/>
              <a:gd name="connsiteY4" fmla="*/ 677402 h 911452"/>
              <a:gd name="connsiteX5" fmla="*/ 255267 w 926040"/>
              <a:gd name="connsiteY5" fmla="*/ 677402 h 911452"/>
              <a:gd name="connsiteX6" fmla="*/ 255267 w 926040"/>
              <a:gd name="connsiteY6" fmla="*/ 670773 h 911452"/>
              <a:gd name="connsiteX7" fmla="*/ 238554 w 926040"/>
              <a:gd name="connsiteY7" fmla="*/ 670773 h 911452"/>
              <a:gd name="connsiteX8" fmla="*/ 238554 w 926040"/>
              <a:gd name="connsiteY8" fmla="*/ 911452 h 911452"/>
              <a:gd name="connsiteX9" fmla="*/ 0 w 926040"/>
              <a:gd name="connsiteY9" fmla="*/ 911452 h 911452"/>
              <a:gd name="connsiteX10" fmla="*/ 0 w 926040"/>
              <a:gd name="connsiteY10" fmla="*/ 470714 h 911452"/>
              <a:gd name="connsiteX11" fmla="*/ 221465 w 926040"/>
              <a:gd name="connsiteY11" fmla="*/ 470714 h 9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040" h="911452">
                <a:moveTo>
                  <a:pt x="221465" y="0"/>
                </a:moveTo>
                <a:lnTo>
                  <a:pt x="687281" y="0"/>
                </a:lnTo>
                <a:lnTo>
                  <a:pt x="687281" y="259224"/>
                </a:lnTo>
                <a:lnTo>
                  <a:pt x="926040" y="259224"/>
                </a:lnTo>
                <a:lnTo>
                  <a:pt x="926040" y="677402"/>
                </a:lnTo>
                <a:lnTo>
                  <a:pt x="255267" y="677402"/>
                </a:lnTo>
                <a:lnTo>
                  <a:pt x="255267" y="670773"/>
                </a:lnTo>
                <a:lnTo>
                  <a:pt x="238554" y="670773"/>
                </a:lnTo>
                <a:lnTo>
                  <a:pt x="238554" y="911452"/>
                </a:lnTo>
                <a:lnTo>
                  <a:pt x="0" y="911452"/>
                </a:lnTo>
                <a:lnTo>
                  <a:pt x="0" y="470714"/>
                </a:lnTo>
                <a:lnTo>
                  <a:pt x="221465" y="470714"/>
                </a:lnTo>
                <a:close/>
              </a:path>
            </a:pathLst>
          </a:custGeom>
          <a:solidFill>
            <a:srgbClr val="0070C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B66B46B9-E6BF-1197-E71C-F41A1C9DCB1F}"/>
              </a:ext>
            </a:extLst>
          </p:cNvPr>
          <p:cNvSpPr/>
          <p:nvPr/>
        </p:nvSpPr>
        <p:spPr>
          <a:xfrm rot="5400000">
            <a:off x="6399118" y="4087835"/>
            <a:ext cx="898162" cy="930131"/>
          </a:xfrm>
          <a:custGeom>
            <a:avLst/>
            <a:gdLst>
              <a:gd name="connsiteX0" fmla="*/ 220370 w 898162"/>
              <a:gd name="connsiteY0" fmla="*/ 930131 h 930131"/>
              <a:gd name="connsiteX1" fmla="*/ 220370 w 898162"/>
              <a:gd name="connsiteY1" fmla="*/ 238555 h 930131"/>
              <a:gd name="connsiteX2" fmla="*/ 227389 w 898162"/>
              <a:gd name="connsiteY2" fmla="*/ 238555 h 930131"/>
              <a:gd name="connsiteX3" fmla="*/ 638548 w 898162"/>
              <a:gd name="connsiteY3" fmla="*/ 238555 h 930131"/>
              <a:gd name="connsiteX4" fmla="*/ 898162 w 898162"/>
              <a:gd name="connsiteY4" fmla="*/ 238555 h 930131"/>
              <a:gd name="connsiteX5" fmla="*/ 898162 w 898162"/>
              <a:gd name="connsiteY5" fmla="*/ 685179 h 930131"/>
              <a:gd name="connsiteX6" fmla="*/ 638548 w 898162"/>
              <a:gd name="connsiteY6" fmla="*/ 685179 h 930131"/>
              <a:gd name="connsiteX7" fmla="*/ 638548 w 898162"/>
              <a:gd name="connsiteY7" fmla="*/ 930131 h 930131"/>
              <a:gd name="connsiteX8" fmla="*/ 0 w 898162"/>
              <a:gd name="connsiteY8" fmla="*/ 238554 h 930131"/>
              <a:gd name="connsiteX9" fmla="*/ 0 w 898162"/>
              <a:gd name="connsiteY9" fmla="*/ 0 h 930131"/>
              <a:gd name="connsiteX10" fmla="*/ 440738 w 898162"/>
              <a:gd name="connsiteY10" fmla="*/ 0 h 930131"/>
              <a:gd name="connsiteX11" fmla="*/ 440738 w 898162"/>
              <a:gd name="connsiteY11" fmla="*/ 238554 h 9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162" h="930131">
                <a:moveTo>
                  <a:pt x="220370" y="930131"/>
                </a:moveTo>
                <a:lnTo>
                  <a:pt x="220370" y="238555"/>
                </a:lnTo>
                <a:lnTo>
                  <a:pt x="227389" y="238555"/>
                </a:lnTo>
                <a:lnTo>
                  <a:pt x="638548" y="238555"/>
                </a:lnTo>
                <a:lnTo>
                  <a:pt x="898162" y="238555"/>
                </a:lnTo>
                <a:lnTo>
                  <a:pt x="898162" y="685179"/>
                </a:lnTo>
                <a:lnTo>
                  <a:pt x="638548" y="685179"/>
                </a:lnTo>
                <a:lnTo>
                  <a:pt x="638548" y="930131"/>
                </a:lnTo>
                <a:close/>
                <a:moveTo>
                  <a:pt x="0" y="238554"/>
                </a:moveTo>
                <a:lnTo>
                  <a:pt x="0" y="0"/>
                </a:lnTo>
                <a:lnTo>
                  <a:pt x="440738" y="0"/>
                </a:lnTo>
                <a:lnTo>
                  <a:pt x="440738" y="238554"/>
                </a:lnTo>
                <a:close/>
              </a:path>
            </a:pathLst>
          </a:custGeom>
          <a:solidFill>
            <a:srgbClr val="0070C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87DC48E4-F243-70ED-B78A-3055A27F09C7}"/>
              </a:ext>
            </a:extLst>
          </p:cNvPr>
          <p:cNvSpPr/>
          <p:nvPr/>
        </p:nvSpPr>
        <p:spPr>
          <a:xfrm>
            <a:off x="6385043" y="2909454"/>
            <a:ext cx="923370" cy="909327"/>
          </a:xfrm>
          <a:custGeom>
            <a:avLst/>
            <a:gdLst>
              <a:gd name="connsiteX0" fmla="*/ 252596 w 923370"/>
              <a:gd name="connsiteY0" fmla="*/ 0 h 909327"/>
              <a:gd name="connsiteX1" fmla="*/ 670774 w 923370"/>
              <a:gd name="connsiteY1" fmla="*/ 0 h 909327"/>
              <a:gd name="connsiteX2" fmla="*/ 670774 w 923370"/>
              <a:gd name="connsiteY2" fmla="*/ 670773 h 909327"/>
              <a:gd name="connsiteX3" fmla="*/ 923370 w 923370"/>
              <a:gd name="connsiteY3" fmla="*/ 670773 h 909327"/>
              <a:gd name="connsiteX4" fmla="*/ 923370 w 923370"/>
              <a:gd name="connsiteY4" fmla="*/ 909327 h 909327"/>
              <a:gd name="connsiteX5" fmla="*/ 482632 w 923370"/>
              <a:gd name="connsiteY5" fmla="*/ 909327 h 909327"/>
              <a:gd name="connsiteX6" fmla="*/ 482632 w 923370"/>
              <a:gd name="connsiteY6" fmla="*/ 670773 h 909327"/>
              <a:gd name="connsiteX7" fmla="*/ 252596 w 923370"/>
              <a:gd name="connsiteY7" fmla="*/ 670773 h 909327"/>
              <a:gd name="connsiteX8" fmla="*/ 252596 w 923370"/>
              <a:gd name="connsiteY8" fmla="*/ 663752 h 909327"/>
              <a:gd name="connsiteX9" fmla="*/ 0 w 923370"/>
              <a:gd name="connsiteY9" fmla="*/ 663752 h 909327"/>
              <a:gd name="connsiteX10" fmla="*/ 0 w 923370"/>
              <a:gd name="connsiteY10" fmla="*/ 245574 h 909327"/>
              <a:gd name="connsiteX11" fmla="*/ 252596 w 923370"/>
              <a:gd name="connsiteY11" fmla="*/ 245574 h 9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3370" h="909327">
                <a:moveTo>
                  <a:pt x="252596" y="0"/>
                </a:moveTo>
                <a:lnTo>
                  <a:pt x="670774" y="0"/>
                </a:lnTo>
                <a:lnTo>
                  <a:pt x="670774" y="670773"/>
                </a:lnTo>
                <a:lnTo>
                  <a:pt x="923370" y="670773"/>
                </a:lnTo>
                <a:lnTo>
                  <a:pt x="923370" y="909327"/>
                </a:lnTo>
                <a:lnTo>
                  <a:pt x="482632" y="909327"/>
                </a:lnTo>
                <a:lnTo>
                  <a:pt x="482632" y="670773"/>
                </a:lnTo>
                <a:lnTo>
                  <a:pt x="252596" y="670773"/>
                </a:lnTo>
                <a:lnTo>
                  <a:pt x="252596" y="663752"/>
                </a:lnTo>
                <a:lnTo>
                  <a:pt x="0" y="663752"/>
                </a:lnTo>
                <a:lnTo>
                  <a:pt x="0" y="245574"/>
                </a:lnTo>
                <a:lnTo>
                  <a:pt x="252596" y="245574"/>
                </a:lnTo>
                <a:close/>
              </a:path>
            </a:pathLst>
          </a:custGeom>
          <a:solidFill>
            <a:srgbClr val="0070C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E37335E4-390A-9DE4-AF2A-B54F815DD81C}"/>
              </a:ext>
            </a:extLst>
          </p:cNvPr>
          <p:cNvSpPr/>
          <p:nvPr/>
        </p:nvSpPr>
        <p:spPr>
          <a:xfrm>
            <a:off x="7576879" y="4078028"/>
            <a:ext cx="912714" cy="923953"/>
          </a:xfrm>
          <a:custGeom>
            <a:avLst/>
            <a:gdLst>
              <a:gd name="connsiteX0" fmla="*/ 0 w 912714"/>
              <a:gd name="connsiteY0" fmla="*/ 0 h 923953"/>
              <a:gd name="connsiteX1" fmla="*/ 440738 w 912714"/>
              <a:gd name="connsiteY1" fmla="*/ 0 h 923953"/>
              <a:gd name="connsiteX2" fmla="*/ 440738 w 912714"/>
              <a:gd name="connsiteY2" fmla="*/ 238557 h 923953"/>
              <a:gd name="connsiteX3" fmla="*/ 912714 w 912714"/>
              <a:gd name="connsiteY3" fmla="*/ 238557 h 923953"/>
              <a:gd name="connsiteX4" fmla="*/ 912714 w 912714"/>
              <a:gd name="connsiteY4" fmla="*/ 698670 h 923953"/>
              <a:gd name="connsiteX5" fmla="*/ 673956 w 912714"/>
              <a:gd name="connsiteY5" fmla="*/ 698670 h 923953"/>
              <a:gd name="connsiteX6" fmla="*/ 673956 w 912714"/>
              <a:gd name="connsiteY6" fmla="*/ 923953 h 923953"/>
              <a:gd name="connsiteX7" fmla="*/ 255778 w 912714"/>
              <a:gd name="connsiteY7" fmla="*/ 923953 h 923953"/>
              <a:gd name="connsiteX8" fmla="*/ 255778 w 912714"/>
              <a:gd name="connsiteY8" fmla="*/ 698670 h 923953"/>
              <a:gd name="connsiteX9" fmla="*/ 241941 w 912714"/>
              <a:gd name="connsiteY9" fmla="*/ 698670 h 923953"/>
              <a:gd name="connsiteX10" fmla="*/ 241941 w 912714"/>
              <a:gd name="connsiteY10" fmla="*/ 253179 h 923953"/>
              <a:gd name="connsiteX11" fmla="*/ 0 w 912714"/>
              <a:gd name="connsiteY11" fmla="*/ 253179 h 9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714" h="923953">
                <a:moveTo>
                  <a:pt x="0" y="0"/>
                </a:moveTo>
                <a:lnTo>
                  <a:pt x="440738" y="0"/>
                </a:lnTo>
                <a:lnTo>
                  <a:pt x="440738" y="238557"/>
                </a:lnTo>
                <a:lnTo>
                  <a:pt x="912714" y="238557"/>
                </a:lnTo>
                <a:lnTo>
                  <a:pt x="912714" y="698670"/>
                </a:lnTo>
                <a:lnTo>
                  <a:pt x="673956" y="698670"/>
                </a:lnTo>
                <a:lnTo>
                  <a:pt x="673956" y="923953"/>
                </a:lnTo>
                <a:lnTo>
                  <a:pt x="255778" y="923953"/>
                </a:lnTo>
                <a:lnTo>
                  <a:pt x="255778" y="698670"/>
                </a:lnTo>
                <a:lnTo>
                  <a:pt x="241941" y="698670"/>
                </a:lnTo>
                <a:lnTo>
                  <a:pt x="241941" y="253179"/>
                </a:lnTo>
                <a:lnTo>
                  <a:pt x="0" y="253179"/>
                </a:lnTo>
                <a:close/>
              </a:path>
            </a:pathLst>
          </a:custGeom>
          <a:solidFill>
            <a:srgbClr val="0070C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48E3932-67DA-F687-DF08-A7A39523EC36}"/>
              </a:ext>
            </a:extLst>
          </p:cNvPr>
          <p:cNvSpPr/>
          <p:nvPr/>
        </p:nvSpPr>
        <p:spPr>
          <a:xfrm>
            <a:off x="7304221" y="3818781"/>
            <a:ext cx="264596" cy="27661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0573A78F-D450-D9F2-5A2F-28F2E1959A36}"/>
              </a:ext>
            </a:extLst>
          </p:cNvPr>
          <p:cNvSpPr/>
          <p:nvPr/>
        </p:nvSpPr>
        <p:spPr>
          <a:xfrm rot="5400000">
            <a:off x="10453684" y="3732154"/>
            <a:ext cx="677631" cy="449863"/>
          </a:xfrm>
          <a:custGeom>
            <a:avLst/>
            <a:gdLst>
              <a:gd name="connsiteX0" fmla="*/ 0 w 677631"/>
              <a:gd name="connsiteY0" fmla="*/ 224932 h 449863"/>
              <a:gd name="connsiteX1" fmla="*/ 0 w 677631"/>
              <a:gd name="connsiteY1" fmla="*/ 0 h 449863"/>
              <a:gd name="connsiteX2" fmla="*/ 229830 w 677631"/>
              <a:gd name="connsiteY2" fmla="*/ 0 h 449863"/>
              <a:gd name="connsiteX3" fmla="*/ 229830 w 677631"/>
              <a:gd name="connsiteY3" fmla="*/ 224931 h 449863"/>
              <a:gd name="connsiteX4" fmla="*/ 677631 w 677631"/>
              <a:gd name="connsiteY4" fmla="*/ 224931 h 449863"/>
              <a:gd name="connsiteX5" fmla="*/ 677631 w 677631"/>
              <a:gd name="connsiteY5" fmla="*/ 449863 h 449863"/>
              <a:gd name="connsiteX6" fmla="*/ 1 w 677631"/>
              <a:gd name="connsiteY6" fmla="*/ 449863 h 449863"/>
              <a:gd name="connsiteX7" fmla="*/ 1 w 677631"/>
              <a:gd name="connsiteY7" fmla="*/ 224932 h 4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49863">
                <a:moveTo>
                  <a:pt x="0" y="224932"/>
                </a:moveTo>
                <a:lnTo>
                  <a:pt x="0" y="0"/>
                </a:lnTo>
                <a:lnTo>
                  <a:pt x="229830" y="0"/>
                </a:lnTo>
                <a:lnTo>
                  <a:pt x="229830" y="224931"/>
                </a:lnTo>
                <a:lnTo>
                  <a:pt x="677631" y="224931"/>
                </a:lnTo>
                <a:lnTo>
                  <a:pt x="677631" y="449863"/>
                </a:lnTo>
                <a:lnTo>
                  <a:pt x="1" y="449863"/>
                </a:lnTo>
                <a:lnTo>
                  <a:pt x="1" y="224932"/>
                </a:lnTo>
                <a:close/>
              </a:path>
            </a:pathLst>
          </a:custGeom>
          <a:solidFill>
            <a:srgbClr val="004B3E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4ECF16B1-AB2F-5349-D991-72A3D3878347}"/>
              </a:ext>
            </a:extLst>
          </p:cNvPr>
          <p:cNvSpPr/>
          <p:nvPr/>
        </p:nvSpPr>
        <p:spPr>
          <a:xfrm rot="5400000">
            <a:off x="9513208" y="4425042"/>
            <a:ext cx="677631" cy="476252"/>
          </a:xfrm>
          <a:custGeom>
            <a:avLst/>
            <a:gdLst>
              <a:gd name="connsiteX0" fmla="*/ 0 w 677631"/>
              <a:gd name="connsiteY0" fmla="*/ 224933 h 476252"/>
              <a:gd name="connsiteX1" fmla="*/ 0 w 677631"/>
              <a:gd name="connsiteY1" fmla="*/ 0 h 476252"/>
              <a:gd name="connsiteX2" fmla="*/ 677631 w 677631"/>
              <a:gd name="connsiteY2" fmla="*/ 0 h 476252"/>
              <a:gd name="connsiteX3" fmla="*/ 677631 w 677631"/>
              <a:gd name="connsiteY3" fmla="*/ 224933 h 476252"/>
              <a:gd name="connsiteX4" fmla="*/ 460373 w 677631"/>
              <a:gd name="connsiteY4" fmla="*/ 224933 h 476252"/>
              <a:gd name="connsiteX5" fmla="*/ 460373 w 677631"/>
              <a:gd name="connsiteY5" fmla="*/ 476252 h 476252"/>
              <a:gd name="connsiteX6" fmla="*/ 228548 w 677631"/>
              <a:gd name="connsiteY6" fmla="*/ 476252 h 476252"/>
              <a:gd name="connsiteX7" fmla="*/ 228548 w 677631"/>
              <a:gd name="connsiteY7" fmla="*/ 224933 h 4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76252">
                <a:moveTo>
                  <a:pt x="0" y="224933"/>
                </a:moveTo>
                <a:lnTo>
                  <a:pt x="0" y="0"/>
                </a:lnTo>
                <a:lnTo>
                  <a:pt x="677631" y="0"/>
                </a:lnTo>
                <a:lnTo>
                  <a:pt x="677631" y="224933"/>
                </a:lnTo>
                <a:lnTo>
                  <a:pt x="460373" y="224933"/>
                </a:lnTo>
                <a:lnTo>
                  <a:pt x="460373" y="476252"/>
                </a:lnTo>
                <a:lnTo>
                  <a:pt x="228548" y="476252"/>
                </a:lnTo>
                <a:lnTo>
                  <a:pt x="228548" y="224933"/>
                </a:lnTo>
                <a:close/>
              </a:path>
            </a:pathLst>
          </a:custGeom>
          <a:solidFill>
            <a:srgbClr val="004B3E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00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D3743DF-C6EB-AFA4-69CF-E7E2C3B96A6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24746" cy="954108"/>
            <a:chOff x="670560" y="1824834"/>
            <a:chExt cx="4924746" cy="9541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2611"/>
              <a:ext cx="492474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구조를 디자인하고 구성하는 요소를 의미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분단하거나 해당 방향으로 조작이 불가능하게 하는 요소 존재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방향을 유도하거나 도움을 주는 요소 존재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599734" y="2791157"/>
            <a:ext cx="4661854" cy="771308"/>
            <a:chOff x="660832" y="3010102"/>
            <a:chExt cx="4661854" cy="77130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60832" y="3319745"/>
              <a:ext cx="466185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횐경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요소를 배치하여 실제 조작 가능한 범위를 축소시킴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사과를 획득하기 어려운 위치에 배치하여 이동횟수를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소모시킴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9E0C2F2-303C-7833-FE0A-20E1E98F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56" y="2732742"/>
            <a:ext cx="5599161" cy="340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">
            <a:extLst>
              <a:ext uri="{FF2B5EF4-FFF2-40B4-BE49-F238E27FC236}">
                <a16:creationId xmlns:a16="http://schemas.microsoft.com/office/drawing/2014/main" id="{2BA33A1F-CDF9-7381-6F27-21D90F7092B1}"/>
              </a:ext>
            </a:extLst>
          </p:cNvPr>
          <p:cNvSpPr txBox="1"/>
          <p:nvPr/>
        </p:nvSpPr>
        <p:spPr>
          <a:xfrm>
            <a:off x="5918870" y="6153777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1~220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스테이지의 환경요소 분석차트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3674536"/>
            <a:ext cx="5137945" cy="2062103"/>
            <a:chOff x="660832" y="3010102"/>
            <a:chExt cx="5137945" cy="206210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17879"/>
              <a:ext cx="5137945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열쇠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동굴 요소를 이용해 게임의 진행방향을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통해 특정 특수 아이템 생성 및 사용하도록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구멍과 땅 요소로 특정 구간의 블록 파괴의 난이도 상승을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 맵 확장이 아닌 새로운 구역으로 이동하며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개척하는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4FF7F5-F9BD-BA03-209B-F5B7C7068457}"/>
              </a:ext>
            </a:extLst>
          </p:cNvPr>
          <p:cNvGrpSpPr/>
          <p:nvPr/>
        </p:nvGrpSpPr>
        <p:grpSpPr>
          <a:xfrm>
            <a:off x="6340101" y="1855971"/>
            <a:ext cx="4259368" cy="514021"/>
            <a:chOff x="6271525" y="1673575"/>
            <a:chExt cx="425936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805" y="1673575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73" y="1678510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522" y="1681098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811" y="1682980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236" y="1683148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525" y="1682701"/>
              <a:ext cx="485843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802B-51AD-23A8-9249-300A2A55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85B978-CB37-873E-080F-7A2704C205CE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70ADC7-08D3-814D-B147-43CAF3FE65C1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557C8-7AE8-C277-5A59-6B8968C63A23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FBD938-53CF-1FDB-2320-D3770ADB906C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4B4E63-677E-C9E1-5245-C55D1579761E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53DDEF2-FC5B-DA93-6506-06ECC0F2198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69A4209-9420-766E-3ACE-27C5DC008B88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5C7B94-2DAA-BF09-6EBC-935323A0D9F8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0ED4E94-7232-2CAB-24ED-D06E257E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56" y="1992765"/>
            <a:ext cx="4305003" cy="220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BA9E0-B7FF-FB2E-60C9-0384DD6E1358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2B9202-32A7-181B-E993-3E3101E3AA60}"/>
              </a:ext>
            </a:extLst>
          </p:cNvPr>
          <p:cNvGrpSpPr/>
          <p:nvPr/>
        </p:nvGrpSpPr>
        <p:grpSpPr>
          <a:xfrm>
            <a:off x="6349645" y="1497884"/>
            <a:ext cx="2173750" cy="4974620"/>
            <a:chOff x="6349645" y="1497884"/>
            <a:chExt cx="2173750" cy="4974620"/>
          </a:xfrm>
        </p:grpSpPr>
        <p:pic>
          <p:nvPicPr>
            <p:cNvPr id="44" name="그림 43" descr="스크린샷, 슬롯 머신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3939E13-9766-8D8C-71E5-92187480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45" y="1497884"/>
              <a:ext cx="2173750" cy="47042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44E2B2-AB15-E6A7-2A17-4411D5D18D5C}"/>
                </a:ext>
              </a:extLst>
            </p:cNvPr>
            <p:cNvSpPr txBox="1"/>
            <p:nvPr/>
          </p:nvSpPr>
          <p:spPr>
            <a:xfrm>
              <a:off x="6459330" y="6226283"/>
              <a:ext cx="195438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방해블록 배치 위치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A718E1A-5149-9A79-B575-C4DFE3910AD4}"/>
              </a:ext>
            </a:extLst>
          </p:cNvPr>
          <p:cNvSpPr txBox="1"/>
          <p:nvPr/>
        </p:nvSpPr>
        <p:spPr>
          <a:xfrm>
            <a:off x="609462" y="4197305"/>
            <a:ext cx="5799986" cy="24929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7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쌍의 동굴 요소 존재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배치하여 상단구역의 블록 조작의 제한을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레인보우 블록과 토끼 블록의 조합으로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파괴와 동시에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하단구역으로 영역 확장 진행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하단구역은 동굴을 제외한 일반블록 생성구역은 장애물로 막힘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 순서를 무지개색으로 설계해 이동 순서를 직관적으로 알도록 함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세로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매치와 특수아이템 조합 사용이 어렵도록 하여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하단구역을 특수블록의 도움으로 파괴하기 어렵게 설계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하단구역의 장애물 배치가 위로 좁아지는 디자인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+ 1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입구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제공되는 블록 조합으로 생성구역을 막고 있는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장애물 파괴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어렵게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956A1-5595-FA78-9DB5-AC4D119E1A4A}"/>
              </a:ext>
            </a:extLst>
          </p:cNvPr>
          <p:cNvSpPr/>
          <p:nvPr/>
        </p:nvSpPr>
        <p:spPr>
          <a:xfrm>
            <a:off x="772477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7A903-C181-AEDF-3A46-A8AF0ED76855}"/>
              </a:ext>
            </a:extLst>
          </p:cNvPr>
          <p:cNvSpPr/>
          <p:nvPr/>
        </p:nvSpPr>
        <p:spPr>
          <a:xfrm>
            <a:off x="796285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D375CC-03FA-FEE7-AF86-B2FD30034372}"/>
              </a:ext>
            </a:extLst>
          </p:cNvPr>
          <p:cNvSpPr/>
          <p:nvPr/>
        </p:nvSpPr>
        <p:spPr>
          <a:xfrm>
            <a:off x="796285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52FDB3-374C-6380-2B69-C9939C9CA903}"/>
              </a:ext>
            </a:extLst>
          </p:cNvPr>
          <p:cNvSpPr/>
          <p:nvPr/>
        </p:nvSpPr>
        <p:spPr>
          <a:xfrm>
            <a:off x="7724775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DD3B39-BB85-98B1-F733-929A56C00BF5}"/>
              </a:ext>
            </a:extLst>
          </p:cNvPr>
          <p:cNvSpPr/>
          <p:nvPr/>
        </p:nvSpPr>
        <p:spPr>
          <a:xfrm>
            <a:off x="701920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C784E-CAFD-8AA2-D4BF-FB0E101C5380}"/>
              </a:ext>
            </a:extLst>
          </p:cNvPr>
          <p:cNvSpPr/>
          <p:nvPr/>
        </p:nvSpPr>
        <p:spPr>
          <a:xfrm>
            <a:off x="7019208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5FDEEF-FEF4-79B5-EE28-EBA50F2CB5DC}"/>
              </a:ext>
            </a:extLst>
          </p:cNvPr>
          <p:cNvSpPr/>
          <p:nvPr/>
        </p:nvSpPr>
        <p:spPr>
          <a:xfrm>
            <a:off x="748669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FE3635-4C66-72B6-DFF0-2E7762BB35A2}"/>
              </a:ext>
            </a:extLst>
          </p:cNvPr>
          <p:cNvSpPr/>
          <p:nvPr/>
        </p:nvSpPr>
        <p:spPr>
          <a:xfrm>
            <a:off x="748669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600E5-BF57-270F-AD0B-19591DF9BAAA}"/>
              </a:ext>
            </a:extLst>
          </p:cNvPr>
          <p:cNvSpPr/>
          <p:nvPr/>
        </p:nvSpPr>
        <p:spPr>
          <a:xfrm>
            <a:off x="678112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775E7E-7576-7AA8-90AB-A9876106198C}"/>
              </a:ext>
            </a:extLst>
          </p:cNvPr>
          <p:cNvSpPr/>
          <p:nvPr/>
        </p:nvSpPr>
        <p:spPr>
          <a:xfrm>
            <a:off x="678112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377BD9-55F1-E068-E930-B3644BB2A700}"/>
              </a:ext>
            </a:extLst>
          </p:cNvPr>
          <p:cNvSpPr/>
          <p:nvPr/>
        </p:nvSpPr>
        <p:spPr>
          <a:xfrm>
            <a:off x="724946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E712C9-72C4-8F9D-4BAC-399707A5A086}"/>
              </a:ext>
            </a:extLst>
          </p:cNvPr>
          <p:cNvSpPr/>
          <p:nvPr/>
        </p:nvSpPr>
        <p:spPr>
          <a:xfrm>
            <a:off x="724946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5D23104-878C-09DE-3546-CE38AED3E449}"/>
              </a:ext>
            </a:extLst>
          </p:cNvPr>
          <p:cNvGrpSpPr/>
          <p:nvPr/>
        </p:nvGrpSpPr>
        <p:grpSpPr>
          <a:xfrm>
            <a:off x="8847959" y="1497884"/>
            <a:ext cx="2173750" cy="4974620"/>
            <a:chOff x="8847959" y="1497884"/>
            <a:chExt cx="2173750" cy="4974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DE49E0-E7A7-97C4-12DB-12FC8584021E}"/>
                </a:ext>
              </a:extLst>
            </p:cNvPr>
            <p:cNvSpPr txBox="1"/>
            <p:nvPr/>
          </p:nvSpPr>
          <p:spPr>
            <a:xfrm>
              <a:off x="8880700" y="6226283"/>
              <a:ext cx="210826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동굴 위치 및 진행방향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526EDFC-6BD4-99A8-CE79-F020FEBA897D}"/>
                </a:ext>
              </a:extLst>
            </p:cNvPr>
            <p:cNvGrpSpPr/>
            <p:nvPr/>
          </p:nvGrpSpPr>
          <p:grpSpPr>
            <a:xfrm>
              <a:off x="8847959" y="1497884"/>
              <a:ext cx="2173750" cy="4704219"/>
              <a:chOff x="8847959" y="1497884"/>
              <a:chExt cx="2173750" cy="4704219"/>
            </a:xfrm>
          </p:grpSpPr>
          <p:pic>
            <p:nvPicPr>
              <p:cNvPr id="45" name="그림 44" descr="스크린샷, 슬롯 머신, 경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E2DA2F7-2550-52AC-B94A-1ACAB3115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959" y="1497884"/>
                <a:ext cx="2173750" cy="470421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2877E37-9BE5-3878-3B5E-11FABB325516}"/>
                  </a:ext>
                </a:extLst>
              </p:cNvPr>
              <p:cNvSpPr/>
              <p:nvPr/>
            </p:nvSpPr>
            <p:spPr>
              <a:xfrm rot="5400000">
                <a:off x="9975823" y="2164273"/>
                <a:ext cx="130692" cy="1411344"/>
              </a:xfrm>
              <a:prstGeom prst="rect">
                <a:avLst/>
              </a:prstGeom>
              <a:solidFill>
                <a:srgbClr val="7030A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E48210E0-CCE1-F799-192F-A37FAD5EF02F}"/>
                  </a:ext>
                </a:extLst>
              </p:cNvPr>
              <p:cNvSpPr/>
              <p:nvPr/>
            </p:nvSpPr>
            <p:spPr>
              <a:xfrm rot="5400000">
                <a:off x="9579038" y="3584778"/>
                <a:ext cx="711443" cy="1650482"/>
              </a:xfrm>
              <a:custGeom>
                <a:avLst/>
                <a:gdLst>
                  <a:gd name="connsiteX0" fmla="*/ 0 w 711443"/>
                  <a:gd name="connsiteY0" fmla="*/ 1637173 h 1637173"/>
                  <a:gd name="connsiteX1" fmla="*/ 0 w 711443"/>
                  <a:gd name="connsiteY1" fmla="*/ 13161 h 1637173"/>
                  <a:gd name="connsiteX2" fmla="*/ 203913 w 711443"/>
                  <a:gd name="connsiteY2" fmla="*/ 13161 h 1637173"/>
                  <a:gd name="connsiteX3" fmla="*/ 203913 w 711443"/>
                  <a:gd name="connsiteY3" fmla="*/ 12902 h 1637173"/>
                  <a:gd name="connsiteX4" fmla="*/ 490915 w 711443"/>
                  <a:gd name="connsiteY4" fmla="*/ 12902 h 1637173"/>
                  <a:gd name="connsiteX5" fmla="*/ 490915 w 711443"/>
                  <a:gd name="connsiteY5" fmla="*/ 0 h 1637173"/>
                  <a:gd name="connsiteX6" fmla="*/ 711443 w 711443"/>
                  <a:gd name="connsiteY6" fmla="*/ 0 h 1637173"/>
                  <a:gd name="connsiteX7" fmla="*/ 711443 w 711443"/>
                  <a:gd name="connsiteY7" fmla="*/ 230113 h 1637173"/>
                  <a:gd name="connsiteX8" fmla="*/ 490919 w 711443"/>
                  <a:gd name="connsiteY8" fmla="*/ 230113 h 1637173"/>
                  <a:gd name="connsiteX9" fmla="*/ 490919 w 711443"/>
                  <a:gd name="connsiteY9" fmla="*/ 476987 h 1637173"/>
                  <a:gd name="connsiteX10" fmla="*/ 220523 w 711443"/>
                  <a:gd name="connsiteY10" fmla="*/ 476987 h 1637173"/>
                  <a:gd name="connsiteX11" fmla="*/ 220523 w 711443"/>
                  <a:gd name="connsiteY11" fmla="*/ 1173088 h 1637173"/>
                  <a:gd name="connsiteX12" fmla="*/ 490917 w 711443"/>
                  <a:gd name="connsiteY12" fmla="*/ 1173088 h 1637173"/>
                  <a:gd name="connsiteX13" fmla="*/ 490917 w 711443"/>
                  <a:gd name="connsiteY13" fmla="*/ 1424504 h 1637173"/>
                  <a:gd name="connsiteX14" fmla="*/ 711442 w 711443"/>
                  <a:gd name="connsiteY14" fmla="*/ 1424504 h 1637173"/>
                  <a:gd name="connsiteX15" fmla="*/ 711442 w 711443"/>
                  <a:gd name="connsiteY15" fmla="*/ 1637172 h 1637173"/>
                  <a:gd name="connsiteX16" fmla="*/ 490917 w 711443"/>
                  <a:gd name="connsiteY16" fmla="*/ 1637172 h 1637173"/>
                  <a:gd name="connsiteX17" fmla="*/ 490912 w 711443"/>
                  <a:gd name="connsiteY17" fmla="*/ 1637172 h 1637173"/>
                  <a:gd name="connsiteX18" fmla="*/ 220523 w 711443"/>
                  <a:gd name="connsiteY18" fmla="*/ 1637172 h 1637173"/>
                  <a:gd name="connsiteX19" fmla="*/ 220523 w 711443"/>
                  <a:gd name="connsiteY19" fmla="*/ 1637173 h 1637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1443" h="1637173">
                    <a:moveTo>
                      <a:pt x="0" y="1637173"/>
                    </a:moveTo>
                    <a:lnTo>
                      <a:pt x="0" y="13161"/>
                    </a:lnTo>
                    <a:lnTo>
                      <a:pt x="203913" y="13161"/>
                    </a:lnTo>
                    <a:lnTo>
                      <a:pt x="203913" y="12902"/>
                    </a:lnTo>
                    <a:lnTo>
                      <a:pt x="490915" y="12902"/>
                    </a:lnTo>
                    <a:lnTo>
                      <a:pt x="490915" y="0"/>
                    </a:lnTo>
                    <a:lnTo>
                      <a:pt x="711443" y="0"/>
                    </a:lnTo>
                    <a:lnTo>
                      <a:pt x="711443" y="230113"/>
                    </a:lnTo>
                    <a:lnTo>
                      <a:pt x="490919" y="230113"/>
                    </a:lnTo>
                    <a:lnTo>
                      <a:pt x="490919" y="476987"/>
                    </a:lnTo>
                    <a:lnTo>
                      <a:pt x="220523" y="476987"/>
                    </a:lnTo>
                    <a:lnTo>
                      <a:pt x="220523" y="1173088"/>
                    </a:lnTo>
                    <a:lnTo>
                      <a:pt x="490917" y="1173088"/>
                    </a:lnTo>
                    <a:lnTo>
                      <a:pt x="490917" y="1424504"/>
                    </a:lnTo>
                    <a:lnTo>
                      <a:pt x="711442" y="1424504"/>
                    </a:lnTo>
                    <a:lnTo>
                      <a:pt x="711442" y="1637172"/>
                    </a:lnTo>
                    <a:lnTo>
                      <a:pt x="490917" y="1637172"/>
                    </a:lnTo>
                    <a:lnTo>
                      <a:pt x="490912" y="1637172"/>
                    </a:lnTo>
                    <a:lnTo>
                      <a:pt x="220523" y="1637172"/>
                    </a:lnTo>
                    <a:lnTo>
                      <a:pt x="220523" y="1637173"/>
                    </a:lnTo>
                    <a:close/>
                  </a:path>
                </a:pathLst>
              </a:custGeom>
              <a:solidFill>
                <a:srgbClr val="0070C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FFB2E81-70BB-E0C5-8DF5-1B251A28F459}"/>
                  </a:ext>
                </a:extLst>
              </p:cNvPr>
              <p:cNvSpPr/>
              <p:nvPr/>
            </p:nvSpPr>
            <p:spPr>
              <a:xfrm rot="5400000">
                <a:off x="9859963" y="3946201"/>
                <a:ext cx="130692" cy="219678"/>
              </a:xfrm>
              <a:prstGeom prst="rect">
                <a:avLst/>
              </a:prstGeom>
              <a:solidFill>
                <a:srgbClr val="7030A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380581D1-1B39-267B-24BD-E5433AD36AEA}"/>
                  </a:ext>
                </a:extLst>
              </p:cNvPr>
              <p:cNvSpPr/>
              <p:nvPr/>
            </p:nvSpPr>
            <p:spPr>
              <a:xfrm rot="11700000">
                <a:off x="9309229" y="3051253"/>
                <a:ext cx="92018" cy="728421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화살표: 아래쪽 35">
                <a:extLst>
                  <a:ext uri="{FF2B5EF4-FFF2-40B4-BE49-F238E27FC236}">
                    <a16:creationId xmlns:a16="http://schemas.microsoft.com/office/drawing/2014/main" id="{D88C1626-83A2-EBA7-6018-D87B0EF958D6}"/>
                  </a:ext>
                </a:extLst>
              </p:cNvPr>
              <p:cNvSpPr/>
              <p:nvPr/>
            </p:nvSpPr>
            <p:spPr>
              <a:xfrm>
                <a:off x="9878693" y="4184989"/>
                <a:ext cx="92018" cy="728421"/>
              </a:xfrm>
              <a:prstGeom prst="downArrow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1D3327D3-3E55-B79B-0DD1-50D3FB921272}"/>
                  </a:ext>
                </a:extLst>
              </p:cNvPr>
              <p:cNvSpPr/>
              <p:nvPr/>
            </p:nvSpPr>
            <p:spPr>
              <a:xfrm rot="11700000">
                <a:off x="9541173" y="3051253"/>
                <a:ext cx="92018" cy="728421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화살표: 아래쪽 38">
                <a:extLst>
                  <a:ext uri="{FF2B5EF4-FFF2-40B4-BE49-F238E27FC236}">
                    <a16:creationId xmlns:a16="http://schemas.microsoft.com/office/drawing/2014/main" id="{1DA20407-9339-C766-605C-959431DF3103}"/>
                  </a:ext>
                </a:extLst>
              </p:cNvPr>
              <p:cNvSpPr/>
              <p:nvPr/>
            </p:nvSpPr>
            <p:spPr>
              <a:xfrm rot="11700000">
                <a:off x="9773117" y="3051253"/>
                <a:ext cx="92018" cy="728421"/>
              </a:xfrm>
              <a:prstGeom prst="down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84D41CAA-C9D3-9D4D-71BE-B4B44858E26E}"/>
                  </a:ext>
                </a:extLst>
              </p:cNvPr>
              <p:cNvSpPr/>
              <p:nvPr/>
            </p:nvSpPr>
            <p:spPr>
              <a:xfrm rot="11700000">
                <a:off x="10005061" y="3051253"/>
                <a:ext cx="92018" cy="72842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81A169F7-8AAA-D4FE-FE8E-EC0207C8848D}"/>
                  </a:ext>
                </a:extLst>
              </p:cNvPr>
              <p:cNvSpPr/>
              <p:nvPr/>
            </p:nvSpPr>
            <p:spPr>
              <a:xfrm rot="11700000">
                <a:off x="10237005" y="3051253"/>
                <a:ext cx="92018" cy="728421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아래쪽 42">
                <a:extLst>
                  <a:ext uri="{FF2B5EF4-FFF2-40B4-BE49-F238E27FC236}">
                    <a16:creationId xmlns:a16="http://schemas.microsoft.com/office/drawing/2014/main" id="{BD4B6AD8-E622-06C4-D6F5-FF3CEC7814A5}"/>
                  </a:ext>
                </a:extLst>
              </p:cNvPr>
              <p:cNvSpPr/>
              <p:nvPr/>
            </p:nvSpPr>
            <p:spPr>
              <a:xfrm rot="11700000">
                <a:off x="10468951" y="3051253"/>
                <a:ext cx="92018" cy="728421"/>
              </a:xfrm>
              <a:prstGeom prst="down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6B57B5B-C7A8-42BB-B833-EBEDD90CD61F}"/>
                  </a:ext>
                </a:extLst>
              </p:cNvPr>
              <p:cNvSpPr/>
              <p:nvPr/>
            </p:nvSpPr>
            <p:spPr>
              <a:xfrm rot="5400000">
                <a:off x="9856180" y="3035906"/>
                <a:ext cx="130692" cy="1624013"/>
              </a:xfrm>
              <a:prstGeom prst="rect">
                <a:avLst/>
              </a:prstGeom>
              <a:solidFill>
                <a:srgbClr val="7030A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01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9355E5-D2BA-03DC-1CB9-1D8449EBE88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3340979" cy="584776"/>
            <a:chOff x="670560" y="1824834"/>
            <a:chExt cx="3340979" cy="584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4141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2611"/>
              <a:ext cx="334097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조작에 직접적으로 방해를 하는 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2524264"/>
            <a:ext cx="4618572" cy="1133568"/>
            <a:chOff x="660832" y="3010102"/>
            <a:chExt cx="4618572" cy="11335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12673"/>
              <a:ext cx="4618572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클리어목표를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감싸거나 가로막아 이동횟수를 소모하도록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방해요소를 조합하여 파괴해야 할 요소를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파괴조건을 걸어 맵 이동에 제한을 둠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3674536"/>
            <a:ext cx="5137945" cy="2154436"/>
            <a:chOff x="660832" y="3010102"/>
            <a:chExt cx="5137945" cy="21544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225546"/>
              <a:ext cx="5137945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환경요소로 설계된 진행방향을 가로막고 억제하기 위해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 아이템이나 유료아이템을 사용하도록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장애물을 통한 새로운 플레이 경험 제시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ㅁㄴㅇ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 맵 확장이 아닌 새로운 구역으로 이동하며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개척하는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0A7DBB-4088-A726-763F-26041D9FAC4F}"/>
              </a:ext>
            </a:extLst>
          </p:cNvPr>
          <p:cNvGrpSpPr/>
          <p:nvPr/>
        </p:nvGrpSpPr>
        <p:grpSpPr>
          <a:xfrm>
            <a:off x="6717901" y="2871148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D349C1-F2DA-4010-479D-A2F0D56B403F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8BDBD1-E31A-0D48-AE31-128C7BCCAEE9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7F5513-2637-0F1C-6B5E-D50F47CFA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04" y="2732741"/>
            <a:ext cx="5599161" cy="340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">
            <a:extLst>
              <a:ext uri="{FF2B5EF4-FFF2-40B4-BE49-F238E27FC236}">
                <a16:creationId xmlns:a16="http://schemas.microsoft.com/office/drawing/2014/main" id="{4D4C24E5-D737-8C3D-185F-6E10883A95C2}"/>
              </a:ext>
            </a:extLst>
          </p:cNvPr>
          <p:cNvSpPr txBox="1"/>
          <p:nvPr/>
        </p:nvSpPr>
        <p:spPr>
          <a:xfrm>
            <a:off x="5918870" y="6153777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1~220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스테이지의 장애물 배치 분석차트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10129F1-419B-C044-1BA4-F8B2E60C0D36}"/>
              </a:ext>
            </a:extLst>
          </p:cNvPr>
          <p:cNvGrpSpPr/>
          <p:nvPr/>
        </p:nvGrpSpPr>
        <p:grpSpPr>
          <a:xfrm>
            <a:off x="6340101" y="1855971"/>
            <a:ext cx="4259368" cy="514021"/>
            <a:chOff x="6271525" y="1673575"/>
            <a:chExt cx="4259368" cy="514021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B8C7739-7A96-28C4-2DC8-77F39A79F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805" y="1673575"/>
              <a:ext cx="986088" cy="504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8F90D44-9853-18FF-F5F7-BFC938892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73" y="1678510"/>
              <a:ext cx="539163" cy="504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91F0B9D2-2C66-997D-AD2E-E763DAC8F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522" y="1681098"/>
              <a:ext cx="896383" cy="49799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EAC1E2E-753C-2E8C-093B-6D5F36EE1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811" y="1682980"/>
              <a:ext cx="485843" cy="49799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AF4B5C9-B3EF-7AC2-A10D-B3014F47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236" y="1683148"/>
              <a:ext cx="491707" cy="501950"/>
            </a:xfrm>
            <a:prstGeom prst="rect">
              <a:avLst/>
            </a:prstGeom>
          </p:spPr>
        </p:pic>
        <p:pic>
          <p:nvPicPr>
            <p:cNvPr id="42" name="그림 41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99A5585-7073-1726-926B-71279E67B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525" y="1682701"/>
              <a:ext cx="485843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42188-11B6-D374-1DA1-F1614631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382953-01C0-035C-D7FE-614082A88DF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5075275-048E-7964-F717-E5B316ECCDDB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2CAE56-FBC6-746E-E8BA-DC1A5F4B5C3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42A1A5-D8AC-64B9-BD18-7216FA6AFEF2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17EB02B-0D6A-0280-99ED-B4CE208568DC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7E96243-306B-4BA5-6A92-0E11BD7D142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1E90C94-EE67-77FA-60E7-07F74A284DFD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7AC07C-D865-34AA-A133-CC1764BF0E2E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F7B7B"/>
                </a:solidFill>
              </a:rPr>
              <a:t>구멍과 땅</a:t>
            </a:r>
            <a:r>
              <a:rPr lang="en-US" altLang="ko-KR" dirty="0">
                <a:solidFill>
                  <a:srgbClr val="7F7B7B"/>
                </a:solidFill>
              </a:rPr>
              <a:t> </a:t>
            </a:r>
            <a:r>
              <a:rPr lang="ko-KR" altLang="en-US" dirty="0">
                <a:solidFill>
                  <a:srgbClr val="7F7B7B"/>
                </a:solidFill>
              </a:rPr>
              <a:t>등 </a:t>
            </a:r>
            <a:r>
              <a:rPr lang="ko-KR" altLang="en-US" dirty="0" err="1">
                <a:solidFill>
                  <a:srgbClr val="7F7B7B"/>
                </a:solidFill>
              </a:rPr>
              <a:t>맵을</a:t>
            </a:r>
            <a:r>
              <a:rPr lang="ko-KR" altLang="en-US" dirty="0">
                <a:solidFill>
                  <a:srgbClr val="7F7B7B"/>
                </a:solidFill>
              </a:rPr>
              <a:t> 구성하고 분단하는 요소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낙하하는 위치와 공간을 조절하여 난이도 조절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갈 수 없는 곳을 만들거나 갈 수 밖에 없도록 하여 스테이지 클리어 방식에 의도를 부여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열쇠와 같은 요소들의 진로방해를 </a:t>
            </a:r>
            <a:r>
              <a:rPr lang="en-US" altLang="ko-KR" dirty="0">
                <a:solidFill>
                  <a:srgbClr val="7F7B7B"/>
                </a:solidFill>
              </a:rPr>
              <a:t>….</a:t>
            </a:r>
            <a:endParaRPr lang="ko-KR" altLang="en-US" dirty="0">
              <a:solidFill>
                <a:srgbClr val="7F7B7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E40B5-471C-5E79-0FBB-50923D86F802}"/>
              </a:ext>
            </a:extLst>
          </p:cNvPr>
          <p:cNvSpPr txBox="1"/>
          <p:nvPr/>
        </p:nvSpPr>
        <p:spPr>
          <a:xfrm>
            <a:off x="1030458" y="1505972"/>
            <a:ext cx="611241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장애물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레벨디자인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단계화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파괴조건 설정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조합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571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A398-5FC2-F8D1-4ED8-806FB9510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96C44CF-7FB1-BB9B-68D6-5F32920F607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4EB885C8-6A52-F2DB-6D50-9F9C2432EECF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방향성 및 의도</a:t>
            </a:r>
          </a:p>
        </p:txBody>
      </p:sp>
    </p:spTree>
    <p:extLst>
      <p:ext uri="{BB962C8B-B14F-4D97-AF65-F5344CB8AC3E}">
        <p14:creationId xmlns:p14="http://schemas.microsoft.com/office/powerpoint/2010/main" val="1292875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6267-CA81-1B26-6BBD-EC56FD40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4729E7C-A7C8-8ED1-9402-AA78763B52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D827E98-C01F-0B50-866C-50312E84DD2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OOO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</a:t>
            </a:r>
          </a:p>
        </p:txBody>
      </p:sp>
    </p:spTree>
    <p:extLst>
      <p:ext uri="{BB962C8B-B14F-4D97-AF65-F5344CB8AC3E}">
        <p14:creationId xmlns:p14="http://schemas.microsoft.com/office/powerpoint/2010/main" val="231344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59E1-7680-0B06-38B6-DF67E760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AC573A-4FEC-A9AB-32B7-F83A6BB5C47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F5FFFC5-B667-13C4-6F35-06741C990E4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OOO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</a:t>
            </a:r>
          </a:p>
        </p:txBody>
      </p:sp>
    </p:spTree>
    <p:extLst>
      <p:ext uri="{BB962C8B-B14F-4D97-AF65-F5344CB8AC3E}">
        <p14:creationId xmlns:p14="http://schemas.microsoft.com/office/powerpoint/2010/main" val="3996753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0789D-BC13-61A0-9FC7-2B02B9C2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7AA752-D83F-5514-86E9-9ADAE45922D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236AE08-B9EE-9340-0F74-5787AD3B48E9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개선안</a:t>
            </a:r>
          </a:p>
        </p:txBody>
      </p:sp>
    </p:spTree>
    <p:extLst>
      <p:ext uri="{BB962C8B-B14F-4D97-AF65-F5344CB8AC3E}">
        <p14:creationId xmlns:p14="http://schemas.microsoft.com/office/powerpoint/2010/main" val="160349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22A75-CA4E-6713-45F1-6E8E946F51F4}"/>
              </a:ext>
            </a:extLst>
          </p:cNvPr>
          <p:cNvSpPr txBox="1"/>
          <p:nvPr/>
        </p:nvSpPr>
        <p:spPr>
          <a:xfrm>
            <a:off x="3128360" y="2449192"/>
            <a:ext cx="3719701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기획 의도</a:t>
            </a:r>
            <a:b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</a:b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게임 소개</a:t>
            </a:r>
            <a:b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</a:br>
            <a:r>
              <a:rPr lang="ko-KR" altLang="en-US" sz="1400" dirty="0" err="1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인게임</a:t>
            </a: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 </a:t>
            </a:r>
            <a: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UI </a:t>
            </a: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소개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0D4A84-0C42-BB8C-0F8C-2E5D75314183}"/>
              </a:ext>
            </a:extLst>
          </p:cNvPr>
          <p:cNvSpPr txBox="1"/>
          <p:nvPr/>
        </p:nvSpPr>
        <p:spPr>
          <a:xfrm>
            <a:off x="2794985" y="1819155"/>
            <a:ext cx="371970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개요</a:t>
            </a:r>
            <a:endParaRPr lang="en-US" altLang="ko-KR" sz="2400" b="1" dirty="0">
              <a:solidFill>
                <a:srgbClr val="004B3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B99DF6-0399-2FDB-F665-70EB545F4F6E}"/>
              </a:ext>
            </a:extLst>
          </p:cNvPr>
          <p:cNvSpPr txBox="1"/>
          <p:nvPr/>
        </p:nvSpPr>
        <p:spPr>
          <a:xfrm>
            <a:off x="3128360" y="4563742"/>
            <a:ext cx="371970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난이도 조절 요소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C66291-8F4F-AD4A-6B4C-088D297AD514}"/>
              </a:ext>
            </a:extLst>
          </p:cNvPr>
          <p:cNvSpPr txBox="1"/>
          <p:nvPr/>
        </p:nvSpPr>
        <p:spPr>
          <a:xfrm>
            <a:off x="2794985" y="3933705"/>
            <a:ext cx="371970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레벨디자인 요소</a:t>
            </a:r>
            <a:endParaRPr lang="en-US" altLang="ko-KR" sz="2400" b="1" dirty="0">
              <a:solidFill>
                <a:srgbClr val="004B3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5D1E21-EA4E-F556-55D3-AAE5EB0C5EA2}"/>
              </a:ext>
            </a:extLst>
          </p:cNvPr>
          <p:cNvSpPr txBox="1"/>
          <p:nvPr/>
        </p:nvSpPr>
        <p:spPr>
          <a:xfrm>
            <a:off x="7181436" y="2449192"/>
            <a:ext cx="3719701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분석 방향성 및 의도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OOO</a:t>
            </a: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스테이지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OOO</a:t>
            </a: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스테이지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924359-5759-BB09-C224-623F95CAAEAC}"/>
              </a:ext>
            </a:extLst>
          </p:cNvPr>
          <p:cNvSpPr txBox="1"/>
          <p:nvPr/>
        </p:nvSpPr>
        <p:spPr>
          <a:xfrm>
            <a:off x="6848061" y="1819155"/>
            <a:ext cx="371970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3. </a:t>
            </a:r>
            <a:r>
              <a:rPr lang="ko-KR" altLang="en-US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스테이지 맵 분석</a:t>
            </a:r>
            <a:endParaRPr lang="en-US" altLang="ko-KR" sz="2400" b="1" dirty="0">
              <a:solidFill>
                <a:srgbClr val="004B3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AA5881-7F0C-4EA1-C40F-74DE34695C73}"/>
              </a:ext>
            </a:extLst>
          </p:cNvPr>
          <p:cNvSpPr txBox="1"/>
          <p:nvPr/>
        </p:nvSpPr>
        <p:spPr>
          <a:xfrm>
            <a:off x="7181436" y="4563742"/>
            <a:ext cx="371970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OOO</a:t>
            </a: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스테이지 개선안 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41575D-0D3C-267B-7F7A-2354D3B6BF82}"/>
              </a:ext>
            </a:extLst>
          </p:cNvPr>
          <p:cNvSpPr txBox="1"/>
          <p:nvPr/>
        </p:nvSpPr>
        <p:spPr>
          <a:xfrm>
            <a:off x="6848061" y="3933705"/>
            <a:ext cx="371970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4. </a:t>
            </a:r>
            <a:r>
              <a:rPr lang="ko-KR" altLang="en-US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개선안</a:t>
            </a:r>
            <a:endParaRPr lang="en-US" altLang="ko-KR" sz="2400" b="1" dirty="0">
              <a:solidFill>
                <a:srgbClr val="004B3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A5370915-6407-621B-3FAF-6BEB6DD79A6B}"/>
              </a:ext>
            </a:extLst>
          </p:cNvPr>
          <p:cNvSpPr txBox="1"/>
          <p:nvPr/>
        </p:nvSpPr>
        <p:spPr>
          <a:xfrm>
            <a:off x="2419489" y="4956106"/>
            <a:ext cx="7353022" cy="13490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1~220 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스테이지의 </a:t>
            </a:r>
            <a:r>
              <a:rPr lang="ko-KR" altLang="en-US" sz="1400" spc="-150" dirty="0" err="1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맵의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데이터를 분석하여 스테이지를 구성하는 레벨디자인 요소를 분석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각 </a:t>
            </a:r>
            <a:r>
              <a:rPr lang="ko-KR" altLang="en-US" sz="1400" spc="-150" dirty="0" err="1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맵에서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 제공하고자 하는 의도된 플레이를 분석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개인적으로 의도가 잘 안 느껴지는 </a:t>
            </a:r>
            <a:r>
              <a:rPr lang="ko-KR" altLang="en-US" sz="1400" spc="-150" dirty="0" err="1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맵을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분석해보고 원인을 파악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분석한 </a:t>
            </a:r>
            <a:r>
              <a:rPr lang="ko-KR" altLang="en-US" sz="1400" spc="-150" dirty="0" err="1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맵에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대한 개선안을 기획</a:t>
            </a: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, 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이를 적용한 </a:t>
            </a:r>
            <a:r>
              <a:rPr lang="ko-KR" altLang="en-US" sz="1400" spc="-150" dirty="0" err="1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맵을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제작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34FDD7-5ED1-96F5-FA60-8552F4880817}"/>
              </a:ext>
            </a:extLst>
          </p:cNvPr>
          <p:cNvGrpSpPr/>
          <p:nvPr/>
        </p:nvGrpSpPr>
        <p:grpSpPr>
          <a:xfrm>
            <a:off x="6362115" y="1508736"/>
            <a:ext cx="5560254" cy="2692140"/>
            <a:chOff x="169273" y="1292894"/>
            <a:chExt cx="5727778" cy="27732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AE70FD-9615-3C14-5347-DDE3F042F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289" y="1292894"/>
              <a:ext cx="4970584" cy="2519612"/>
            </a:xfrm>
            <a:prstGeom prst="rect">
              <a:avLst/>
            </a:prstGeom>
          </p:spPr>
        </p:pic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48FFE403-07A9-FA9F-8853-A72707168796}"/>
                </a:ext>
              </a:extLst>
            </p:cNvPr>
            <p:cNvSpPr txBox="1"/>
            <p:nvPr/>
          </p:nvSpPr>
          <p:spPr>
            <a:xfrm>
              <a:off x="169273" y="3812506"/>
              <a:ext cx="5727778" cy="253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오늘의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트리노드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게임의 난이도와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맵을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제작하는 레벨디자인팀 리더의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6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차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테미나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 2022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년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5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26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일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2:36~2:46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구간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인용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9488F8-1448-DB78-FC52-5F7FAD4FE20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FCC6A8-3F8E-E2E0-40BC-D8189742E206}"/>
              </a:ext>
            </a:extLst>
          </p:cNvPr>
          <p:cNvGrpSpPr/>
          <p:nvPr/>
        </p:nvGrpSpPr>
        <p:grpSpPr>
          <a:xfrm>
            <a:off x="324834" y="1805183"/>
            <a:ext cx="5917705" cy="2395693"/>
            <a:chOff x="133644" y="1245300"/>
            <a:chExt cx="6095999" cy="2467873"/>
          </a:xfrm>
        </p:grpSpPr>
        <p:pic>
          <p:nvPicPr>
            <p:cNvPr id="16" name="그림 15">
              <a:hlinkClick r:id="rId4"/>
              <a:extLst>
                <a:ext uri="{FF2B5EF4-FFF2-40B4-BE49-F238E27FC236}">
                  <a16:creationId xmlns:a16="http://schemas.microsoft.com/office/drawing/2014/main" id="{AAF392F7-E9B5-D161-3243-7A9D68A82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644" y="1245300"/>
              <a:ext cx="6095999" cy="2050083"/>
            </a:xfrm>
            <a:prstGeom prst="rect">
              <a:avLst/>
            </a:prstGeom>
          </p:spPr>
        </p:pic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06CC23C6-E735-779B-9374-4EFF80F807B6}"/>
                </a:ext>
              </a:extLst>
            </p:cNvPr>
            <p:cNvSpPr txBox="1"/>
            <p:nvPr/>
          </p:nvSpPr>
          <p:spPr>
            <a:xfrm>
              <a:off x="1812247" y="3301008"/>
              <a:ext cx="2738793" cy="412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구글 스프레드 시트로 작성한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1~200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 분석 차트 </a:t>
              </a:r>
              <a:endPara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이미지 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8A6472-F7D2-A49F-A524-5B20BC5D92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885367"/>
              </p:ext>
            </p:extLst>
          </p:nvPr>
        </p:nvGraphicFramePr>
        <p:xfrm>
          <a:off x="3708622" y="988249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기존 </a:t>
            </a:r>
            <a:r>
              <a:rPr lang="ko-KR" altLang="en-US" sz="1200" b="1" dirty="0" err="1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접근성이 좋은 그래픽 스타일을 제공한다</a:t>
            </a:r>
            <a:r>
              <a:rPr lang="en-US" altLang="ko-KR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 </a:t>
            </a:r>
            <a:endParaRPr lang="en-US" altLang="ko-KR" sz="1200" b="1" noProof="0" dirty="0">
              <a:solidFill>
                <a:srgbClr val="7F7B7B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  <a:endPara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매치로 인해 파괴되는 블록들을 통해 느낄 수 있는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타격감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  <a:endPara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맵을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아이템과 매치를 통해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넓혀나가는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재미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EC53-F552-A58B-2D52-22B1C47B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6655D1-CB99-3EAD-DAB9-0DCE5C8EAFD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1B7630F-60AB-C226-0F38-5A5A7D1A1B0A}"/>
              </a:ext>
            </a:extLst>
          </p:cNvPr>
          <p:cNvSpPr txBox="1"/>
          <p:nvPr/>
        </p:nvSpPr>
        <p:spPr>
          <a:xfrm>
            <a:off x="-1" y="95250"/>
            <a:ext cx="16287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 err="1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인게임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 descr="스크린샷,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C184FC-66CB-54DC-E4DB-8C943AAF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0" y="695472"/>
            <a:ext cx="2724925" cy="58970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B9C53-F686-FAA6-A90D-5B206A84345C}"/>
              </a:ext>
            </a:extLst>
          </p:cNvPr>
          <p:cNvSpPr/>
          <p:nvPr/>
        </p:nvSpPr>
        <p:spPr>
          <a:xfrm>
            <a:off x="2217805" y="1917323"/>
            <a:ext cx="671170" cy="43497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250D2-C184-7FB7-F6AB-42D62FC0454C}"/>
              </a:ext>
            </a:extLst>
          </p:cNvPr>
          <p:cNvSpPr/>
          <p:nvPr/>
        </p:nvSpPr>
        <p:spPr>
          <a:xfrm>
            <a:off x="884078" y="1806888"/>
            <a:ext cx="514352" cy="3811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CC6BB-FD53-7BFB-31AA-B198B85F51AF}"/>
              </a:ext>
            </a:extLst>
          </p:cNvPr>
          <p:cNvSpPr/>
          <p:nvPr/>
        </p:nvSpPr>
        <p:spPr>
          <a:xfrm>
            <a:off x="1219200" y="2625872"/>
            <a:ext cx="659546" cy="59054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CF0B88-56FC-4A29-97A1-1AB4643DC0BF}"/>
              </a:ext>
            </a:extLst>
          </p:cNvPr>
          <p:cNvSpPr/>
          <p:nvPr/>
        </p:nvSpPr>
        <p:spPr>
          <a:xfrm rot="5400000">
            <a:off x="1845439" y="3791548"/>
            <a:ext cx="285248" cy="26146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39974-38E2-4E36-392A-84D52D54EC90}"/>
              </a:ext>
            </a:extLst>
          </p:cNvPr>
          <p:cNvSpPr/>
          <p:nvPr/>
        </p:nvSpPr>
        <p:spPr>
          <a:xfrm>
            <a:off x="2132566" y="3442043"/>
            <a:ext cx="1162818" cy="645915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2434B3-0B2F-2FAA-8252-277997D378FB}"/>
              </a:ext>
            </a:extLst>
          </p:cNvPr>
          <p:cNvSpPr/>
          <p:nvPr/>
        </p:nvSpPr>
        <p:spPr>
          <a:xfrm>
            <a:off x="685535" y="2452967"/>
            <a:ext cx="2609849" cy="2924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D16500-A1D0-3A99-3EDF-A51F7B4D476D}"/>
              </a:ext>
            </a:extLst>
          </p:cNvPr>
          <p:cNvSpPr/>
          <p:nvPr/>
        </p:nvSpPr>
        <p:spPr>
          <a:xfrm>
            <a:off x="685296" y="1661569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402F9E-7983-B97D-73B9-F0864611C164}"/>
              </a:ext>
            </a:extLst>
          </p:cNvPr>
          <p:cNvSpPr/>
          <p:nvPr/>
        </p:nvSpPr>
        <p:spPr>
          <a:xfrm>
            <a:off x="2059328" y="175433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C0790B-C80D-342A-4A82-8F96358E1745}"/>
              </a:ext>
            </a:extLst>
          </p:cNvPr>
          <p:cNvSpPr/>
          <p:nvPr/>
        </p:nvSpPr>
        <p:spPr>
          <a:xfrm>
            <a:off x="481960" y="233780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349672-1719-62DF-7FD6-D189EC9C9ADD}"/>
              </a:ext>
            </a:extLst>
          </p:cNvPr>
          <p:cNvSpPr/>
          <p:nvPr/>
        </p:nvSpPr>
        <p:spPr>
          <a:xfrm>
            <a:off x="1015625" y="251562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B903AA-CE20-4E07-95C4-C39D9FEABD69}"/>
              </a:ext>
            </a:extLst>
          </p:cNvPr>
          <p:cNvSpPr/>
          <p:nvPr/>
        </p:nvSpPr>
        <p:spPr>
          <a:xfrm>
            <a:off x="1933784" y="329894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93B0D1-03AB-DA17-C293-A06CE8C2A72E}"/>
              </a:ext>
            </a:extLst>
          </p:cNvPr>
          <p:cNvSpPr/>
          <p:nvPr/>
        </p:nvSpPr>
        <p:spPr>
          <a:xfrm>
            <a:off x="1835902" y="477071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ADA734-F999-C65E-C978-5D17FA4F4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183169"/>
              </p:ext>
            </p:extLst>
          </p:nvPr>
        </p:nvGraphicFramePr>
        <p:xfrm>
          <a:off x="3717581" y="961740"/>
          <a:ext cx="8128000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748">
                  <a:extLst>
                    <a:ext uri="{9D8B030D-6E8A-4147-A177-3AD203B41FA5}">
                      <a16:colId xmlns:a16="http://schemas.microsoft.com/office/drawing/2014/main" val="4028488071"/>
                    </a:ext>
                  </a:extLst>
                </a:gridCol>
                <a:gridCol w="1104645">
                  <a:extLst>
                    <a:ext uri="{9D8B030D-6E8A-4147-A177-3AD203B41FA5}">
                      <a16:colId xmlns:a16="http://schemas.microsoft.com/office/drawing/2014/main" val="3917191898"/>
                    </a:ext>
                  </a:extLst>
                </a:gridCol>
                <a:gridCol w="4481607">
                  <a:extLst>
                    <a:ext uri="{9D8B030D-6E8A-4147-A177-3AD203B41FA5}">
                      <a16:colId xmlns:a16="http://schemas.microsoft.com/office/drawing/2014/main" val="10504948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73019554"/>
                    </a:ext>
                  </a:extLst>
                </a:gridCol>
              </a:tblGrid>
              <a:tr h="245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연번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이름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비고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8249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스테이지에서 조작 가능한 횟수를 보여줌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조작 횟수가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 될 경우 게임 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789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스테이지의 스테이지 클리어 목표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장애물이나 특정 아이템 파괴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또는 특정 아이템 운반 등의 미션이 존재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개의 목표를 가짐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245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 영역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9X9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사이즈의 플레이 범위로 구멍과 땅 블록을 이용해 맵 디자인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플레이어는 해당 영역의 오브젝트들을 조작하여 게임을 플레이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영역에는 블록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각종 장애물과 환경요소로 구성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71880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플레이어가 조작하는 기본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 조작할 시 이동횟수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블록을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 이상 조합하여 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벌 폭탄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화살 폭탄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…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등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으로 변경가능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3183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게임 클리어를 방해하는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여러 종류의 장애물이 존재하며 블록 조작 혹은 이동이 불가능하게 하는 효과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게임의 클리어 목표로도 사용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444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환경요소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맵 디자인에 사용되는 요소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ex)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동굴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구멍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요소로 맵을 분단하거나 진행 방향을 설정하는 등의 맵 디자인이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불가능한 요소가 대부분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2030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스코어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buNone/>
                      </a:pP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장애물과 블록의 파괴 시 올라가는 점수의 총합을 보여주는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UI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통해 친구와의 경쟁이 가능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목표와 별도로 추가적인 달성 목표를 제공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최대치로 모을 경우에 대한 추가적인 보상을 제공하여 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반복적인 플레이 경험을 하도록 설계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62043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인게임</a:t>
                      </a:r>
                      <a:r>
                        <a:rPr lang="ko-KR" altLang="ko-KR" sz="12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아이템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플레이로 생성되는 특수 아이템과는 별도의 아이템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이동횟수의 </a:t>
                      </a:r>
                      <a:r>
                        <a:rPr lang="ko-KR" altLang="ko-KR" sz="11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차감없이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사용이 가능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아이템은 이벤트 혹은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‘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다이아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’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재화를 이용해 구매가 가능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085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626D8FD-4908-0F53-C8E9-9F0DED4A285A}"/>
              </a:ext>
            </a:extLst>
          </p:cNvPr>
          <p:cNvSpPr/>
          <p:nvPr/>
        </p:nvSpPr>
        <p:spPr>
          <a:xfrm>
            <a:off x="680040" y="5916647"/>
            <a:ext cx="1106230" cy="39905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5131FB-955A-298C-0383-C2EC5E7C4D95}"/>
              </a:ext>
            </a:extLst>
          </p:cNvPr>
          <p:cNvSpPr/>
          <p:nvPr/>
        </p:nvSpPr>
        <p:spPr>
          <a:xfrm>
            <a:off x="521563" y="5753657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97EFC8-F56D-7848-A624-14D7C7B775DA}"/>
              </a:ext>
            </a:extLst>
          </p:cNvPr>
          <p:cNvSpPr/>
          <p:nvPr/>
        </p:nvSpPr>
        <p:spPr>
          <a:xfrm>
            <a:off x="1882220" y="5925756"/>
            <a:ext cx="1413164" cy="38994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2A491D-08D9-6F23-F978-951170B61181}"/>
              </a:ext>
            </a:extLst>
          </p:cNvPr>
          <p:cNvSpPr/>
          <p:nvPr/>
        </p:nvSpPr>
        <p:spPr>
          <a:xfrm>
            <a:off x="3190099" y="5762766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4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77E63C-14FF-B800-93AA-98F8960A701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3772186" cy="769769"/>
            <a:chOff x="670560" y="1824834"/>
            <a:chExt cx="3772186" cy="769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2938"/>
              <a:ext cx="377218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조작 가능한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될 경우 게임오버가 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698987"/>
            <a:ext cx="4352474" cy="771308"/>
            <a:chOff x="660832" y="3010102"/>
            <a:chExt cx="4352474" cy="7713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19745"/>
              <a:ext cx="43524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레벨디자인의 스테이지 이동횟수를 줄이기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극단적으로 횟수를 줄인 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획득하게 하기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E7C8C1-A780-DF8B-A04F-834EFB5AC2A8}"/>
              </a:ext>
            </a:extLst>
          </p:cNvPr>
          <p:cNvGrpSpPr/>
          <p:nvPr/>
        </p:nvGrpSpPr>
        <p:grpSpPr>
          <a:xfrm>
            <a:off x="5669653" y="2732742"/>
            <a:ext cx="5600264" cy="3646956"/>
            <a:chOff x="5238565" y="2199325"/>
            <a:chExt cx="6103474" cy="397465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B7052F-7465-3ED8-973A-D133FD219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565" y="2199325"/>
              <a:ext cx="6103474" cy="37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">
              <a:extLst>
                <a:ext uri="{FF2B5EF4-FFF2-40B4-BE49-F238E27FC236}">
                  <a16:creationId xmlns:a16="http://schemas.microsoft.com/office/drawing/2014/main" id="{D0305DB4-BBB4-1508-E14B-1FF2825F9A2B}"/>
                </a:ext>
              </a:extLst>
            </p:cNvPr>
            <p:cNvSpPr txBox="1"/>
            <p:nvPr/>
          </p:nvSpPr>
          <p:spPr>
            <a:xfrm>
              <a:off x="5510175" y="5927756"/>
              <a:ext cx="5560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이동횟수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674536"/>
            <a:ext cx="5051383" cy="1667988"/>
            <a:chOff x="660832" y="3010102"/>
            <a:chExt cx="5051383" cy="16679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293095"/>
              <a:ext cx="5051383" cy="13849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스테이지에서의 횟수변화로 인한 플레이 방식 변화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횟수를 채워주는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요소와 조합을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우선순위 변경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적은 횟수로 클리어 못 할 경우 인게임아이템을 사용하도록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클리어를 위해 이동횟수를 어떻게 사용할지 고민하는 전략적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4C5E-D0A0-5716-1376-E3E450D0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3502BF9-C697-BEC2-CFDF-E8A874A021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2302A71-D82B-FBB7-5B3D-46AF8050C8B7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DCE87C-AB3A-2A2E-4998-AC43B26A2B5B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152B-7220-0DA3-BF4A-B8DA8BC7CE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0F22AFB-5862-5E58-39B9-C5CE1BEE7643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7B1D16-F83C-F4B8-FCBE-6D9F9B333F3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E057C2-B58E-DD4B-312E-2FDF16961441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4AE588-06EF-AC4E-035B-315014A137B4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9D3C07-AEBC-7D36-46AA-41E3A3EC4D89}"/>
              </a:ext>
            </a:extLst>
          </p:cNvPr>
          <p:cNvGrpSpPr/>
          <p:nvPr/>
        </p:nvGrpSpPr>
        <p:grpSpPr>
          <a:xfrm>
            <a:off x="609462" y="1724978"/>
            <a:ext cx="5283819" cy="4793153"/>
            <a:chOff x="670560" y="1824834"/>
            <a:chExt cx="5283819" cy="479315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349179-E0C7-7A32-73B7-6E61392E0876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075033-FB14-86D6-07E2-EC078C2176C7}"/>
                </a:ext>
              </a:extLst>
            </p:cNvPr>
            <p:cNvSpPr txBox="1"/>
            <p:nvPr/>
          </p:nvSpPr>
          <p:spPr>
            <a:xfrm>
              <a:off x="670560" y="4309663"/>
              <a:ext cx="5283819" cy="2308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단순계산으로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석판을 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개씩 파괴할 경우 클리어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땅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요소로 인해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경로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en-US" altLang="ko-KR" sz="1200" dirty="0">
                  <a:solidFill>
                    <a:srgbClr val="0070C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0070C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인해 기존 파괴 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회씩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또는 특수블록 사용으로 다량의 석판 파괴를 제외 시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이동횟수로 클리어 불가능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</a:t>
              </a:r>
              <a:r>
                <a:rPr lang="ko-KR" altLang="en-US" sz="1200" dirty="0">
                  <a:solidFill>
                    <a:srgbClr val="FF00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중앙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3X9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사이즈 안에 배치되어 파괴 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 파괴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조작으로 최소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최대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회의 이동횟수 획득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이를 통해 사과 파괴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&gt;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파괴 로 우선순위가 바뀌도록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7442A88-CFCF-3109-D658-329002ACED4C}"/>
              </a:ext>
            </a:extLst>
          </p:cNvPr>
          <p:cNvGrpSpPr/>
          <p:nvPr/>
        </p:nvGrpSpPr>
        <p:grpSpPr>
          <a:xfrm>
            <a:off x="6353467" y="1505525"/>
            <a:ext cx="2166106" cy="4966979"/>
            <a:chOff x="6353467" y="1505525"/>
            <a:chExt cx="2166106" cy="496697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851096-0DAE-C901-00CD-591FD0A09672}"/>
                </a:ext>
              </a:extLst>
            </p:cNvPr>
            <p:cNvSpPr txBox="1"/>
            <p:nvPr/>
          </p:nvSpPr>
          <p:spPr>
            <a:xfrm>
              <a:off x="6613218" y="6226283"/>
              <a:ext cx="1646605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48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요소 배치 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DD8FD528-422C-5B53-F649-BF501BEB46EF}"/>
                </a:ext>
              </a:extLst>
            </p:cNvPr>
            <p:cNvGrpSpPr/>
            <p:nvPr/>
          </p:nvGrpSpPr>
          <p:grpSpPr>
            <a:xfrm>
              <a:off x="6353467" y="1505525"/>
              <a:ext cx="2166106" cy="4687678"/>
              <a:chOff x="6353467" y="1505525"/>
              <a:chExt cx="2166106" cy="4687678"/>
            </a:xfrm>
          </p:grpSpPr>
          <p:pic>
            <p:nvPicPr>
              <p:cNvPr id="28" name="그림 27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9780EE4-E9C2-70D6-66FC-D35930501C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3467" y="1505525"/>
                <a:ext cx="2166106" cy="4687678"/>
              </a:xfrm>
              <a:prstGeom prst="rect">
                <a:avLst/>
              </a:prstGeom>
            </p:spPr>
          </p:pic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77C53FB5-1A77-639A-F282-75453E45A8DE}"/>
                  </a:ext>
                </a:extLst>
              </p:cNvPr>
              <p:cNvSpPr/>
              <p:nvPr/>
            </p:nvSpPr>
            <p:spPr>
              <a:xfrm>
                <a:off x="7105442" y="2918937"/>
                <a:ext cx="672932" cy="2103120"/>
              </a:xfrm>
              <a:prstGeom prst="rect">
                <a:avLst/>
              </a:prstGeom>
              <a:solidFill>
                <a:srgbClr val="0070C0">
                  <a:alpha val="70000"/>
                </a:srgb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75121302-E9C8-0D1F-5229-5357101F52B0}"/>
                  </a:ext>
                </a:extLst>
              </p:cNvPr>
              <p:cNvSpPr/>
              <p:nvPr/>
            </p:nvSpPr>
            <p:spPr>
              <a:xfrm>
                <a:off x="7299360" y="2909455"/>
                <a:ext cx="274321" cy="2103120"/>
              </a:xfrm>
              <a:prstGeom prst="rect">
                <a:avLst/>
              </a:prstGeom>
              <a:solidFill>
                <a:srgbClr val="FF000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BDC06BB4-D337-9BC1-A957-C1D3CFB2892F}"/>
                  </a:ext>
                </a:extLst>
              </p:cNvPr>
              <p:cNvSpPr/>
              <p:nvPr/>
            </p:nvSpPr>
            <p:spPr>
              <a:xfrm>
                <a:off x="6549775" y="2313530"/>
                <a:ext cx="409411" cy="531897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79994E1E-C17D-5E8E-27EC-B8B12E59504E}"/>
                  </a:ext>
                </a:extLst>
              </p:cNvPr>
              <p:cNvSpPr/>
              <p:nvPr/>
            </p:nvSpPr>
            <p:spPr>
              <a:xfrm>
                <a:off x="7564546" y="2919283"/>
                <a:ext cx="275641" cy="2103120"/>
              </a:xfrm>
              <a:custGeom>
                <a:avLst/>
                <a:gdLst>
                  <a:gd name="connsiteX0" fmla="*/ 178532 w 315693"/>
                  <a:gd name="connsiteY0" fmla="*/ 0 h 2103120"/>
                  <a:gd name="connsiteX1" fmla="*/ 315693 w 315693"/>
                  <a:gd name="connsiteY1" fmla="*/ 0 h 2103120"/>
                  <a:gd name="connsiteX2" fmla="*/ 315693 w 315693"/>
                  <a:gd name="connsiteY2" fmla="*/ 2103120 h 2103120"/>
                  <a:gd name="connsiteX3" fmla="*/ 178532 w 315693"/>
                  <a:gd name="connsiteY3" fmla="*/ 2103120 h 2103120"/>
                  <a:gd name="connsiteX4" fmla="*/ 178532 w 315693"/>
                  <a:gd name="connsiteY4" fmla="*/ 1130918 h 2103120"/>
                  <a:gd name="connsiteX5" fmla="*/ 0 w 315693"/>
                  <a:gd name="connsiteY5" fmla="*/ 1130918 h 2103120"/>
                  <a:gd name="connsiteX6" fmla="*/ 0 w 315693"/>
                  <a:gd name="connsiteY6" fmla="*/ 939910 h 2103120"/>
                  <a:gd name="connsiteX7" fmla="*/ 178532 w 315693"/>
                  <a:gd name="connsiteY7" fmla="*/ 93991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693" h="2103120">
                    <a:moveTo>
                      <a:pt x="178532" y="0"/>
                    </a:moveTo>
                    <a:lnTo>
                      <a:pt x="315693" y="0"/>
                    </a:lnTo>
                    <a:lnTo>
                      <a:pt x="315693" y="2103120"/>
                    </a:lnTo>
                    <a:lnTo>
                      <a:pt x="178532" y="2103120"/>
                    </a:lnTo>
                    <a:lnTo>
                      <a:pt x="178532" y="1130918"/>
                    </a:lnTo>
                    <a:lnTo>
                      <a:pt x="0" y="1130918"/>
                    </a:lnTo>
                    <a:lnTo>
                      <a:pt x="0" y="939910"/>
                    </a:lnTo>
                    <a:lnTo>
                      <a:pt x="178532" y="939910"/>
                    </a:lnTo>
                    <a:close/>
                  </a:path>
                </a:pathLst>
              </a:custGeom>
              <a:solidFill>
                <a:srgbClr val="7030A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E7BD72A5-167D-C9FB-4824-5D7CED9C99A4}"/>
                  </a:ext>
                </a:extLst>
              </p:cNvPr>
              <p:cNvSpPr/>
              <p:nvPr/>
            </p:nvSpPr>
            <p:spPr>
              <a:xfrm>
                <a:off x="7002288" y="2909455"/>
                <a:ext cx="274321" cy="2103120"/>
              </a:xfrm>
              <a:custGeom>
                <a:avLst/>
                <a:gdLst>
                  <a:gd name="connsiteX0" fmla="*/ 0 w 315693"/>
                  <a:gd name="connsiteY0" fmla="*/ 0 h 2103120"/>
                  <a:gd name="connsiteX1" fmla="*/ 137161 w 315693"/>
                  <a:gd name="connsiteY1" fmla="*/ 0 h 2103120"/>
                  <a:gd name="connsiteX2" fmla="*/ 137161 w 315693"/>
                  <a:gd name="connsiteY2" fmla="*/ 939909 h 2103120"/>
                  <a:gd name="connsiteX3" fmla="*/ 315693 w 315693"/>
                  <a:gd name="connsiteY3" fmla="*/ 939909 h 2103120"/>
                  <a:gd name="connsiteX4" fmla="*/ 315693 w 315693"/>
                  <a:gd name="connsiteY4" fmla="*/ 1130917 h 2103120"/>
                  <a:gd name="connsiteX5" fmla="*/ 137161 w 315693"/>
                  <a:gd name="connsiteY5" fmla="*/ 1130917 h 2103120"/>
                  <a:gd name="connsiteX6" fmla="*/ 137161 w 315693"/>
                  <a:gd name="connsiteY6" fmla="*/ 2103120 h 2103120"/>
                  <a:gd name="connsiteX7" fmla="*/ 0 w 315693"/>
                  <a:gd name="connsiteY7" fmla="*/ 2103120 h 210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5693" h="2103120">
                    <a:moveTo>
                      <a:pt x="0" y="0"/>
                    </a:moveTo>
                    <a:lnTo>
                      <a:pt x="137161" y="0"/>
                    </a:lnTo>
                    <a:lnTo>
                      <a:pt x="137161" y="939909"/>
                    </a:lnTo>
                    <a:lnTo>
                      <a:pt x="315693" y="939909"/>
                    </a:lnTo>
                    <a:lnTo>
                      <a:pt x="315693" y="1130917"/>
                    </a:lnTo>
                    <a:lnTo>
                      <a:pt x="137161" y="1130917"/>
                    </a:lnTo>
                    <a:lnTo>
                      <a:pt x="137161" y="2103120"/>
                    </a:lnTo>
                    <a:lnTo>
                      <a:pt x="0" y="2103120"/>
                    </a:lnTo>
                    <a:close/>
                  </a:path>
                </a:pathLst>
              </a:custGeom>
              <a:solidFill>
                <a:srgbClr val="7030A0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44D109A6-886F-3507-B9F2-1DD43741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56" y="2016267"/>
            <a:ext cx="4314239" cy="219023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14906EB2-3EA7-BBB3-567A-8444EBEA83D9}"/>
              </a:ext>
            </a:extLst>
          </p:cNvPr>
          <p:cNvGrpSpPr/>
          <p:nvPr/>
        </p:nvGrpSpPr>
        <p:grpSpPr>
          <a:xfrm>
            <a:off x="8889138" y="1505525"/>
            <a:ext cx="2166106" cy="4966979"/>
            <a:chOff x="8889138" y="1505525"/>
            <a:chExt cx="2166106" cy="496697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2D4DC9-A0BD-90AB-DCF4-ED728A88E712}"/>
                </a:ext>
              </a:extLst>
            </p:cNvPr>
            <p:cNvSpPr txBox="1"/>
            <p:nvPr/>
          </p:nvSpPr>
          <p:spPr>
            <a:xfrm>
              <a:off x="9302777" y="6226283"/>
              <a:ext cx="133882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48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우선순위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F3AF946-264E-FA11-A71C-2052F1436116}"/>
                </a:ext>
              </a:extLst>
            </p:cNvPr>
            <p:cNvGrpSpPr/>
            <p:nvPr/>
          </p:nvGrpSpPr>
          <p:grpSpPr>
            <a:xfrm>
              <a:off x="8889138" y="1505525"/>
              <a:ext cx="2166106" cy="4687678"/>
              <a:chOff x="8889138" y="1505525"/>
              <a:chExt cx="2166106" cy="4687678"/>
            </a:xfrm>
          </p:grpSpPr>
          <p:pic>
            <p:nvPicPr>
              <p:cNvPr id="47" name="그림 46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4C76BF6-3EE3-924A-9A6E-61DD20F1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9138" y="1505525"/>
                <a:ext cx="2166106" cy="4687678"/>
              </a:xfrm>
              <a:prstGeom prst="rect">
                <a:avLst/>
              </a:prstGeom>
              <a:solidFill>
                <a:srgbClr val="91CCA4"/>
              </a:solidFill>
              <a:ln>
                <a:solidFill>
                  <a:srgbClr val="91CCA4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36D6E3B-F157-78C2-6FAF-0E30A4ABA636}"/>
                  </a:ext>
                </a:extLst>
              </p:cNvPr>
              <p:cNvSpPr/>
              <p:nvPr/>
            </p:nvSpPr>
            <p:spPr>
              <a:xfrm>
                <a:off x="9370828" y="2918937"/>
                <a:ext cx="1190846" cy="2103120"/>
              </a:xfrm>
              <a:prstGeom prst="rect">
                <a:avLst/>
              </a:prstGeom>
              <a:solidFill>
                <a:srgbClr val="91CCA4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030B610-E906-097E-0E20-6FA125634BA4}"/>
                  </a:ext>
                </a:extLst>
              </p:cNvPr>
              <p:cNvSpPr/>
              <p:nvPr/>
            </p:nvSpPr>
            <p:spPr>
              <a:xfrm>
                <a:off x="9593491" y="2909455"/>
                <a:ext cx="741356" cy="2103120"/>
              </a:xfrm>
              <a:prstGeom prst="rect">
                <a:avLst/>
              </a:prstGeom>
              <a:solidFill>
                <a:srgbClr val="0BAB8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AF64B9D-CDF3-E156-B572-BE46BC28F6A4}"/>
                  </a:ext>
                </a:extLst>
              </p:cNvPr>
              <p:cNvSpPr/>
              <p:nvPr/>
            </p:nvSpPr>
            <p:spPr>
              <a:xfrm>
                <a:off x="9833081" y="2909455"/>
                <a:ext cx="260761" cy="2103120"/>
              </a:xfrm>
              <a:prstGeom prst="rect">
                <a:avLst/>
              </a:prstGeom>
              <a:solidFill>
                <a:srgbClr val="004A3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화살표: 왼쪽/오른쪽 63">
                <a:extLst>
                  <a:ext uri="{FF2B5EF4-FFF2-40B4-BE49-F238E27FC236}">
                    <a16:creationId xmlns:a16="http://schemas.microsoft.com/office/drawing/2014/main" id="{494049C2-26EA-B581-BBEC-3926BE0D2D88}"/>
                  </a:ext>
                </a:extLst>
              </p:cNvPr>
              <p:cNvSpPr/>
              <p:nvPr/>
            </p:nvSpPr>
            <p:spPr>
              <a:xfrm>
                <a:off x="9376768" y="2580167"/>
                <a:ext cx="1190846" cy="265260"/>
              </a:xfrm>
              <a:prstGeom prst="leftRightArrow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A4CB05-5FA3-4AF8-C6BC-B6F35A2329C6}"/>
                  </a:ext>
                </a:extLst>
              </p:cNvPr>
              <p:cNvSpPr txBox="1"/>
              <p:nvPr/>
            </p:nvSpPr>
            <p:spPr>
              <a:xfrm>
                <a:off x="9642614" y="2591021"/>
                <a:ext cx="65915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진행방향</a:t>
                </a:r>
                <a:endParaRPr lang="en-US" altLang="ko-KR" sz="10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48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95A292A-1DFF-0C6E-EE23-600C591986B9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4727576" cy="957276"/>
            <a:chOff x="670560" y="1824834"/>
            <a:chExt cx="4727576" cy="9572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7443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클리어목표의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779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달성해야 할 목표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되기전에 해당 목표를 전부 달성 시 게임 클리어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- 220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등장한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클리어목표는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9734" y="2792865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A6D67D3-47EE-A45D-0783-306CEE7D6E8E}"/>
              </a:ext>
            </a:extLst>
          </p:cNvPr>
          <p:cNvGrpSpPr/>
          <p:nvPr/>
        </p:nvGrpSpPr>
        <p:grpSpPr>
          <a:xfrm>
            <a:off x="5651117" y="2715357"/>
            <a:ext cx="5618800" cy="3684641"/>
            <a:chOff x="5651117" y="2715357"/>
            <a:chExt cx="5618800" cy="368464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1ACC96F-D019-BF37-CF0F-9E3336BE0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15357"/>
              <a:ext cx="5618800" cy="3412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1">
              <a:extLst>
                <a:ext uri="{FF2B5EF4-FFF2-40B4-BE49-F238E27FC236}">
                  <a16:creationId xmlns:a16="http://schemas.microsoft.com/office/drawing/2014/main" id="{E2235212-DD4C-7E35-FBF4-53FC870F2399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게임목표개수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599734" y="3860752"/>
            <a:ext cx="5094664" cy="2067004"/>
            <a:chOff x="660832" y="3010102"/>
            <a:chExt cx="509466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509466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 방식의 다양화를 통해 지속적 플레이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목표 조합을 통한 새로운 스테이지 제작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또는 등장에 조건이 있는 목표를 통해 변수 창출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의도적으로 사용하도록 유도하는 디자인 가능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클리어목표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758E-9514-BB08-4AF4-A06664CA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40A395-8CE9-0E4F-4403-F62A6CBA9659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25D93F-FD0E-F60F-0CC5-1B5AD9B4D0A3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7CE3B9-5FC1-B261-1995-049B0198F1C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EE1535-C2E6-5AC0-3609-D5637DD3762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864D56-BE6B-DA48-1950-B18F0EAC4866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7B00F90-DF6F-5427-B0C0-E13D0F2E8AC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582B9395-5792-B3B0-CB18-03DEBF400F8A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39E8A5-3954-C76D-22AF-FC54CD304DC7}"/>
              </a:ext>
            </a:extLst>
          </p:cNvPr>
          <p:cNvSpPr/>
          <p:nvPr/>
        </p:nvSpPr>
        <p:spPr>
          <a:xfrm>
            <a:off x="634882" y="126088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95795C-28D2-2745-F2BC-8F07D379241A}"/>
              </a:ext>
            </a:extLst>
          </p:cNvPr>
          <p:cNvGrpSpPr/>
          <p:nvPr/>
        </p:nvGrpSpPr>
        <p:grpSpPr>
          <a:xfrm>
            <a:off x="609261" y="1724978"/>
            <a:ext cx="5450531" cy="4976166"/>
            <a:chOff x="670359" y="1824834"/>
            <a:chExt cx="5450531" cy="49761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522B32-F1E5-9CC1-267F-D0F9150EF148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D46BE3-FE24-5B15-778D-BC9B7E5CB414}"/>
                </a:ext>
              </a:extLst>
            </p:cNvPr>
            <p:cNvSpPr txBox="1"/>
            <p:nvPr/>
          </p:nvSpPr>
          <p:spPr>
            <a:xfrm>
              <a:off x="670359" y="4308010"/>
              <a:ext cx="5450531" cy="24929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존재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그리고 구멍으로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번 목표 클리어와 동시에 분단된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맵으로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확장 시도 필요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초반에 맵 중앙에서 무조건 더블 폭탄 생성 가능하게 블록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등장 조건을 통해 단계적 게임 진행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목표의 위치를 통해 </a:t>
              </a:r>
              <a:r>
                <a:rPr lang="ko-KR" altLang="en-US" sz="1200" dirty="0">
                  <a:solidFill>
                    <a:srgbClr val="0070C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파괴를 통한 맵 확장 및 진행방향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파괴 시 숨겨진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블록이 등장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파괴를 무조건 하도록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 등장을 통해 확장된 맵 전체를 사용하게 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익숙해지도록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0A37A5B-1A16-FDB1-83A8-DCF03AF6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2003625"/>
            <a:ext cx="4314239" cy="220452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3132A8D-9F30-BC18-DF9B-15F9DDDE91A8}"/>
              </a:ext>
            </a:extLst>
          </p:cNvPr>
          <p:cNvGrpSpPr/>
          <p:nvPr/>
        </p:nvGrpSpPr>
        <p:grpSpPr>
          <a:xfrm>
            <a:off x="6095852" y="2184252"/>
            <a:ext cx="5173896" cy="3806514"/>
            <a:chOff x="6125784" y="1999966"/>
            <a:chExt cx="5173896" cy="38065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5F2F0F-208C-41FA-696E-51B0E98E185A}"/>
                </a:ext>
              </a:extLst>
            </p:cNvPr>
            <p:cNvSpPr txBox="1"/>
            <p:nvPr/>
          </p:nvSpPr>
          <p:spPr>
            <a:xfrm>
              <a:off x="6187465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그림 33" descr="스크린샷, 슬롯 머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8072A88-0CB1-6F90-99CF-7CD9305D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221" y="1999967"/>
              <a:ext cx="1652270" cy="3575682"/>
            </a:xfrm>
            <a:prstGeom prst="rect">
              <a:avLst/>
            </a:prstGeom>
          </p:spPr>
        </p:pic>
        <p:pic>
          <p:nvPicPr>
            <p:cNvPr id="30" name="그림 29" descr="슬롯 머신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3E875BD-CE79-4955-453F-C3CC3687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410" y="2021434"/>
              <a:ext cx="1652270" cy="3575682"/>
            </a:xfrm>
            <a:prstGeom prst="rect">
              <a:avLst/>
            </a:prstGeom>
          </p:spPr>
        </p:pic>
        <p:pic>
          <p:nvPicPr>
            <p:cNvPr id="46" name="그림 45" descr="슬롯 머신, 스크린샷, 게임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969B051-5900-8419-C7FE-9F97F467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784" y="1999966"/>
              <a:ext cx="1652270" cy="357568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0BC505-F729-6BA6-9984-F16B8D562CA4}"/>
                </a:ext>
              </a:extLst>
            </p:cNvPr>
            <p:cNvSpPr txBox="1"/>
            <p:nvPr/>
          </p:nvSpPr>
          <p:spPr>
            <a:xfrm>
              <a:off x="7950902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F4EFCA-B137-B8CD-7BB7-8B6E860A9F39}"/>
                </a:ext>
              </a:extLst>
            </p:cNvPr>
            <p:cNvSpPr txBox="1"/>
            <p:nvPr/>
          </p:nvSpPr>
          <p:spPr>
            <a:xfrm>
              <a:off x="9709091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6FC9F553-0A4D-13E4-1127-C521FF288274}"/>
              </a:ext>
            </a:extLst>
          </p:cNvPr>
          <p:cNvSpPr/>
          <p:nvPr/>
        </p:nvSpPr>
        <p:spPr>
          <a:xfrm>
            <a:off x="9815815" y="3798245"/>
            <a:ext cx="348911" cy="409909"/>
          </a:xfrm>
          <a:custGeom>
            <a:avLst/>
            <a:gdLst>
              <a:gd name="connsiteX0" fmla="*/ 0 w 348911"/>
              <a:gd name="connsiteY0" fmla="*/ 0 h 409909"/>
              <a:gd name="connsiteX1" fmla="*/ 187816 w 348911"/>
              <a:gd name="connsiteY1" fmla="*/ 0 h 409909"/>
              <a:gd name="connsiteX2" fmla="*/ 187816 w 348911"/>
              <a:gd name="connsiteY2" fmla="*/ 194465 h 409909"/>
              <a:gd name="connsiteX3" fmla="*/ 348911 w 348911"/>
              <a:gd name="connsiteY3" fmla="*/ 194465 h 409909"/>
              <a:gd name="connsiteX4" fmla="*/ 348911 w 348911"/>
              <a:gd name="connsiteY4" fmla="*/ 409909 h 409909"/>
              <a:gd name="connsiteX5" fmla="*/ 1 w 348911"/>
              <a:gd name="connsiteY5" fmla="*/ 409909 h 409909"/>
              <a:gd name="connsiteX6" fmla="*/ 1 w 348911"/>
              <a:gd name="connsiteY6" fmla="*/ 215444 h 409909"/>
              <a:gd name="connsiteX7" fmla="*/ 0 w 348911"/>
              <a:gd name="connsiteY7" fmla="*/ 215444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1" h="409909">
                <a:moveTo>
                  <a:pt x="0" y="0"/>
                </a:moveTo>
                <a:lnTo>
                  <a:pt x="187816" y="0"/>
                </a:lnTo>
                <a:lnTo>
                  <a:pt x="187816" y="194465"/>
                </a:lnTo>
                <a:lnTo>
                  <a:pt x="348911" y="194465"/>
                </a:lnTo>
                <a:lnTo>
                  <a:pt x="348911" y="409909"/>
                </a:lnTo>
                <a:lnTo>
                  <a:pt x="1" y="409909"/>
                </a:lnTo>
                <a:lnTo>
                  <a:pt x="1" y="215444"/>
                </a:lnTo>
                <a:lnTo>
                  <a:pt x="0" y="215444"/>
                </a:lnTo>
                <a:close/>
              </a:path>
            </a:pathLst>
          </a:custGeom>
          <a:solidFill>
            <a:srgbClr val="91CCA4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F240FB26-A9F2-13EE-BB8F-9C476871E937}"/>
              </a:ext>
            </a:extLst>
          </p:cNvPr>
          <p:cNvSpPr/>
          <p:nvPr/>
        </p:nvSpPr>
        <p:spPr>
          <a:xfrm>
            <a:off x="6283648" y="3613034"/>
            <a:ext cx="1272556" cy="343287"/>
          </a:xfrm>
          <a:custGeom>
            <a:avLst/>
            <a:gdLst>
              <a:gd name="connsiteX0" fmla="*/ 0 w 1272556"/>
              <a:gd name="connsiteY0" fmla="*/ 0 h 343287"/>
              <a:gd name="connsiteX1" fmla="*/ 1272556 w 1272556"/>
              <a:gd name="connsiteY1" fmla="*/ 0 h 343287"/>
              <a:gd name="connsiteX2" fmla="*/ 1272556 w 1272556"/>
              <a:gd name="connsiteY2" fmla="*/ 179245 h 343287"/>
              <a:gd name="connsiteX3" fmla="*/ 1102435 w 1272556"/>
              <a:gd name="connsiteY3" fmla="*/ 179245 h 343287"/>
              <a:gd name="connsiteX4" fmla="*/ 1102435 w 1272556"/>
              <a:gd name="connsiteY4" fmla="*/ 343287 h 343287"/>
              <a:gd name="connsiteX5" fmla="*/ 173858 w 1272556"/>
              <a:gd name="connsiteY5" fmla="*/ 343287 h 343287"/>
              <a:gd name="connsiteX6" fmla="*/ 173858 w 1272556"/>
              <a:gd name="connsiteY6" fmla="*/ 179245 h 343287"/>
              <a:gd name="connsiteX7" fmla="*/ 0 w 1272556"/>
              <a:gd name="connsiteY7" fmla="*/ 179245 h 34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2556" h="343287">
                <a:moveTo>
                  <a:pt x="0" y="0"/>
                </a:moveTo>
                <a:lnTo>
                  <a:pt x="1272556" y="0"/>
                </a:lnTo>
                <a:lnTo>
                  <a:pt x="1272556" y="179245"/>
                </a:lnTo>
                <a:lnTo>
                  <a:pt x="1102435" y="179245"/>
                </a:lnTo>
                <a:lnTo>
                  <a:pt x="1102435" y="343287"/>
                </a:lnTo>
                <a:lnTo>
                  <a:pt x="173858" y="343287"/>
                </a:lnTo>
                <a:lnTo>
                  <a:pt x="173858" y="179245"/>
                </a:lnTo>
                <a:lnTo>
                  <a:pt x="0" y="179245"/>
                </a:lnTo>
                <a:close/>
              </a:path>
            </a:pathLst>
          </a:custGeom>
          <a:solidFill>
            <a:srgbClr val="004A3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C650CA20-8107-8C80-EE3C-A75096A6822A}"/>
              </a:ext>
            </a:extLst>
          </p:cNvPr>
          <p:cNvSpPr/>
          <p:nvPr/>
        </p:nvSpPr>
        <p:spPr>
          <a:xfrm>
            <a:off x="8227954" y="4310755"/>
            <a:ext cx="904980" cy="550360"/>
          </a:xfrm>
          <a:custGeom>
            <a:avLst/>
            <a:gdLst>
              <a:gd name="connsiteX0" fmla="*/ 0 w 904980"/>
              <a:gd name="connsiteY0" fmla="*/ 0 h 550360"/>
              <a:gd name="connsiteX1" fmla="*/ 904980 w 904980"/>
              <a:gd name="connsiteY1" fmla="*/ 0 h 550360"/>
              <a:gd name="connsiteX2" fmla="*/ 904980 w 904980"/>
              <a:gd name="connsiteY2" fmla="*/ 197449 h 550360"/>
              <a:gd name="connsiteX3" fmla="*/ 710483 w 904980"/>
              <a:gd name="connsiteY3" fmla="*/ 197449 h 550360"/>
              <a:gd name="connsiteX4" fmla="*/ 710483 w 904980"/>
              <a:gd name="connsiteY4" fmla="*/ 380722 h 550360"/>
              <a:gd name="connsiteX5" fmla="*/ 533274 w 904980"/>
              <a:gd name="connsiteY5" fmla="*/ 380722 h 550360"/>
              <a:gd name="connsiteX6" fmla="*/ 533274 w 904980"/>
              <a:gd name="connsiteY6" fmla="*/ 550360 h 550360"/>
              <a:gd name="connsiteX7" fmla="*/ 371706 w 904980"/>
              <a:gd name="connsiteY7" fmla="*/ 550360 h 550360"/>
              <a:gd name="connsiteX8" fmla="*/ 371706 w 904980"/>
              <a:gd name="connsiteY8" fmla="*/ 380722 h 550360"/>
              <a:gd name="connsiteX9" fmla="*/ 194497 w 904980"/>
              <a:gd name="connsiteY9" fmla="*/ 380722 h 550360"/>
              <a:gd name="connsiteX10" fmla="*/ 194497 w 904980"/>
              <a:gd name="connsiteY10" fmla="*/ 197449 h 550360"/>
              <a:gd name="connsiteX11" fmla="*/ 0 w 904980"/>
              <a:gd name="connsiteY11" fmla="*/ 197449 h 55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980" h="550360">
                <a:moveTo>
                  <a:pt x="0" y="0"/>
                </a:moveTo>
                <a:lnTo>
                  <a:pt x="904980" y="0"/>
                </a:lnTo>
                <a:lnTo>
                  <a:pt x="904980" y="197449"/>
                </a:lnTo>
                <a:lnTo>
                  <a:pt x="710483" y="197449"/>
                </a:lnTo>
                <a:lnTo>
                  <a:pt x="710483" y="380722"/>
                </a:lnTo>
                <a:lnTo>
                  <a:pt x="533274" y="380722"/>
                </a:lnTo>
                <a:lnTo>
                  <a:pt x="533274" y="550360"/>
                </a:lnTo>
                <a:lnTo>
                  <a:pt x="371706" y="550360"/>
                </a:lnTo>
                <a:lnTo>
                  <a:pt x="371706" y="380722"/>
                </a:lnTo>
                <a:lnTo>
                  <a:pt x="194497" y="380722"/>
                </a:lnTo>
                <a:lnTo>
                  <a:pt x="194497" y="197449"/>
                </a:lnTo>
                <a:lnTo>
                  <a:pt x="0" y="197449"/>
                </a:lnTo>
                <a:close/>
              </a:path>
            </a:pathLst>
          </a:custGeom>
          <a:solidFill>
            <a:srgbClr val="0BAB8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03421955-0816-74CE-6053-994BD22C59EC}"/>
              </a:ext>
            </a:extLst>
          </p:cNvPr>
          <p:cNvSpPr/>
          <p:nvPr/>
        </p:nvSpPr>
        <p:spPr>
          <a:xfrm>
            <a:off x="10706334" y="3798245"/>
            <a:ext cx="348910" cy="409909"/>
          </a:xfrm>
          <a:custGeom>
            <a:avLst/>
            <a:gdLst>
              <a:gd name="connsiteX0" fmla="*/ 195582 w 348910"/>
              <a:gd name="connsiteY0" fmla="*/ 0 h 409909"/>
              <a:gd name="connsiteX1" fmla="*/ 348910 w 348910"/>
              <a:gd name="connsiteY1" fmla="*/ 0 h 409909"/>
              <a:gd name="connsiteX2" fmla="*/ 348910 w 348910"/>
              <a:gd name="connsiteY2" fmla="*/ 194465 h 409909"/>
              <a:gd name="connsiteX3" fmla="*/ 348910 w 348910"/>
              <a:gd name="connsiteY3" fmla="*/ 215444 h 409909"/>
              <a:gd name="connsiteX4" fmla="*/ 348910 w 348910"/>
              <a:gd name="connsiteY4" fmla="*/ 409909 h 409909"/>
              <a:gd name="connsiteX5" fmla="*/ 0 w 348910"/>
              <a:gd name="connsiteY5" fmla="*/ 409909 h 409909"/>
              <a:gd name="connsiteX6" fmla="*/ 0 w 348910"/>
              <a:gd name="connsiteY6" fmla="*/ 194465 h 409909"/>
              <a:gd name="connsiteX7" fmla="*/ 195582 w 348910"/>
              <a:gd name="connsiteY7" fmla="*/ 194465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0" h="409909">
                <a:moveTo>
                  <a:pt x="195582" y="0"/>
                </a:moveTo>
                <a:lnTo>
                  <a:pt x="348910" y="0"/>
                </a:lnTo>
                <a:lnTo>
                  <a:pt x="348910" y="194465"/>
                </a:lnTo>
                <a:lnTo>
                  <a:pt x="348910" y="215444"/>
                </a:lnTo>
                <a:lnTo>
                  <a:pt x="348910" y="409909"/>
                </a:lnTo>
                <a:lnTo>
                  <a:pt x="0" y="409909"/>
                </a:lnTo>
                <a:lnTo>
                  <a:pt x="0" y="194465"/>
                </a:lnTo>
                <a:lnTo>
                  <a:pt x="195582" y="194465"/>
                </a:lnTo>
                <a:close/>
              </a:path>
            </a:pathLst>
          </a:custGeom>
          <a:solidFill>
            <a:srgbClr val="91CCA4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C65AAA2E-C1E0-B15A-4C26-9A406A3FD020}"/>
              </a:ext>
            </a:extLst>
          </p:cNvPr>
          <p:cNvSpPr/>
          <p:nvPr/>
        </p:nvSpPr>
        <p:spPr>
          <a:xfrm>
            <a:off x="9815815" y="4344329"/>
            <a:ext cx="529689" cy="539687"/>
          </a:xfrm>
          <a:custGeom>
            <a:avLst/>
            <a:gdLst>
              <a:gd name="connsiteX0" fmla="*/ 1 w 529689"/>
              <a:gd name="connsiteY0" fmla="*/ 0 h 539687"/>
              <a:gd name="connsiteX1" fmla="*/ 187816 w 529689"/>
              <a:gd name="connsiteY1" fmla="*/ 0 h 539687"/>
              <a:gd name="connsiteX2" fmla="*/ 187816 w 529689"/>
              <a:gd name="connsiteY2" fmla="*/ 158206 h 539687"/>
              <a:gd name="connsiteX3" fmla="*/ 348911 w 529689"/>
              <a:gd name="connsiteY3" fmla="*/ 158206 h 539687"/>
              <a:gd name="connsiteX4" fmla="*/ 348911 w 529689"/>
              <a:gd name="connsiteY4" fmla="*/ 324243 h 539687"/>
              <a:gd name="connsiteX5" fmla="*/ 529689 w 529689"/>
              <a:gd name="connsiteY5" fmla="*/ 324243 h 539687"/>
              <a:gd name="connsiteX6" fmla="*/ 529689 w 529689"/>
              <a:gd name="connsiteY6" fmla="*/ 539687 h 539687"/>
              <a:gd name="connsiteX7" fmla="*/ 0 w 529689"/>
              <a:gd name="connsiteY7" fmla="*/ 539687 h 539687"/>
              <a:gd name="connsiteX8" fmla="*/ 0 w 529689"/>
              <a:gd name="connsiteY8" fmla="*/ 324243 h 539687"/>
              <a:gd name="connsiteX9" fmla="*/ 1 w 529689"/>
              <a:gd name="connsiteY9" fmla="*/ 324243 h 539687"/>
              <a:gd name="connsiteX10" fmla="*/ 1 w 529689"/>
              <a:gd name="connsiteY10" fmla="*/ 215444 h 539687"/>
              <a:gd name="connsiteX11" fmla="*/ 1 w 529689"/>
              <a:gd name="connsiteY11" fmla="*/ 158206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89" h="539687">
                <a:moveTo>
                  <a:pt x="1" y="0"/>
                </a:moveTo>
                <a:lnTo>
                  <a:pt x="187816" y="0"/>
                </a:lnTo>
                <a:lnTo>
                  <a:pt x="187816" y="158206"/>
                </a:lnTo>
                <a:lnTo>
                  <a:pt x="348911" y="158206"/>
                </a:lnTo>
                <a:lnTo>
                  <a:pt x="348911" y="324243"/>
                </a:lnTo>
                <a:lnTo>
                  <a:pt x="529689" y="324243"/>
                </a:lnTo>
                <a:lnTo>
                  <a:pt x="529689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" y="324243"/>
                </a:lnTo>
                <a:lnTo>
                  <a:pt x="1" y="215444"/>
                </a:lnTo>
                <a:lnTo>
                  <a:pt x="1" y="158206"/>
                </a:lnTo>
                <a:close/>
              </a:path>
            </a:pathLst>
          </a:custGeom>
          <a:solidFill>
            <a:srgbClr val="91CCA4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8A0AAF6A-8A2A-EEC1-F932-7171552FFD85}"/>
              </a:ext>
            </a:extLst>
          </p:cNvPr>
          <p:cNvSpPr/>
          <p:nvPr/>
        </p:nvSpPr>
        <p:spPr>
          <a:xfrm>
            <a:off x="10533321" y="4344329"/>
            <a:ext cx="521923" cy="539687"/>
          </a:xfrm>
          <a:custGeom>
            <a:avLst/>
            <a:gdLst>
              <a:gd name="connsiteX0" fmla="*/ 368595 w 521923"/>
              <a:gd name="connsiteY0" fmla="*/ 0 h 539687"/>
              <a:gd name="connsiteX1" fmla="*/ 521923 w 521923"/>
              <a:gd name="connsiteY1" fmla="*/ 0 h 539687"/>
              <a:gd name="connsiteX2" fmla="*/ 521923 w 521923"/>
              <a:gd name="connsiteY2" fmla="*/ 164394 h 539687"/>
              <a:gd name="connsiteX3" fmla="*/ 521923 w 521923"/>
              <a:gd name="connsiteY3" fmla="*/ 215444 h 539687"/>
              <a:gd name="connsiteX4" fmla="*/ 521923 w 521923"/>
              <a:gd name="connsiteY4" fmla="*/ 324243 h 539687"/>
              <a:gd name="connsiteX5" fmla="*/ 521923 w 521923"/>
              <a:gd name="connsiteY5" fmla="*/ 379838 h 539687"/>
              <a:gd name="connsiteX6" fmla="*/ 521923 w 521923"/>
              <a:gd name="connsiteY6" fmla="*/ 539687 h 539687"/>
              <a:gd name="connsiteX7" fmla="*/ 0 w 521923"/>
              <a:gd name="connsiteY7" fmla="*/ 539687 h 539687"/>
              <a:gd name="connsiteX8" fmla="*/ 0 w 521923"/>
              <a:gd name="connsiteY8" fmla="*/ 324243 h 539687"/>
              <a:gd name="connsiteX9" fmla="*/ 173013 w 521923"/>
              <a:gd name="connsiteY9" fmla="*/ 324243 h 539687"/>
              <a:gd name="connsiteX10" fmla="*/ 173013 w 521923"/>
              <a:gd name="connsiteY10" fmla="*/ 164394 h 539687"/>
              <a:gd name="connsiteX11" fmla="*/ 368595 w 521923"/>
              <a:gd name="connsiteY11" fmla="*/ 164394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1923" h="539687">
                <a:moveTo>
                  <a:pt x="368595" y="0"/>
                </a:moveTo>
                <a:lnTo>
                  <a:pt x="521923" y="0"/>
                </a:lnTo>
                <a:lnTo>
                  <a:pt x="521923" y="164394"/>
                </a:lnTo>
                <a:lnTo>
                  <a:pt x="521923" y="215444"/>
                </a:lnTo>
                <a:lnTo>
                  <a:pt x="521923" y="324243"/>
                </a:lnTo>
                <a:lnTo>
                  <a:pt x="521923" y="379838"/>
                </a:lnTo>
                <a:lnTo>
                  <a:pt x="521923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73013" y="324243"/>
                </a:lnTo>
                <a:lnTo>
                  <a:pt x="173013" y="164394"/>
                </a:lnTo>
                <a:lnTo>
                  <a:pt x="368595" y="164394"/>
                </a:lnTo>
                <a:close/>
              </a:path>
            </a:pathLst>
          </a:custGeom>
          <a:solidFill>
            <a:srgbClr val="91CCA4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8DFD48-3AC1-F2B7-6B9E-885FEBB8B68D}"/>
              </a:ext>
            </a:extLst>
          </p:cNvPr>
          <p:cNvSpPr/>
          <p:nvPr/>
        </p:nvSpPr>
        <p:spPr>
          <a:xfrm>
            <a:off x="10345505" y="3973454"/>
            <a:ext cx="187816" cy="215444"/>
          </a:xfrm>
          <a:prstGeom prst="rect">
            <a:avLst/>
          </a:prstGeom>
          <a:solidFill>
            <a:srgbClr val="91CCA4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CC512EA-C633-1717-1167-37856E60D647}"/>
              </a:ext>
            </a:extLst>
          </p:cNvPr>
          <p:cNvGrpSpPr/>
          <p:nvPr/>
        </p:nvGrpSpPr>
        <p:grpSpPr>
          <a:xfrm>
            <a:off x="6297863" y="3798245"/>
            <a:ext cx="1239429" cy="1085771"/>
            <a:chOff x="6304897" y="3798245"/>
            <a:chExt cx="1239429" cy="1085771"/>
          </a:xfrm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700EAAE-F8B2-CC28-FC8A-75D7BFCCFE2A}"/>
                </a:ext>
              </a:extLst>
            </p:cNvPr>
            <p:cNvSpPr/>
            <p:nvPr/>
          </p:nvSpPr>
          <p:spPr>
            <a:xfrm>
              <a:off x="6304897" y="3798245"/>
              <a:ext cx="348911" cy="409909"/>
            </a:xfrm>
            <a:custGeom>
              <a:avLst/>
              <a:gdLst>
                <a:gd name="connsiteX0" fmla="*/ 0 w 348911"/>
                <a:gd name="connsiteY0" fmla="*/ 0 h 409909"/>
                <a:gd name="connsiteX1" fmla="*/ 187816 w 348911"/>
                <a:gd name="connsiteY1" fmla="*/ 0 h 409909"/>
                <a:gd name="connsiteX2" fmla="*/ 187816 w 348911"/>
                <a:gd name="connsiteY2" fmla="*/ 194465 h 409909"/>
                <a:gd name="connsiteX3" fmla="*/ 348911 w 348911"/>
                <a:gd name="connsiteY3" fmla="*/ 194465 h 409909"/>
                <a:gd name="connsiteX4" fmla="*/ 348911 w 348911"/>
                <a:gd name="connsiteY4" fmla="*/ 409909 h 409909"/>
                <a:gd name="connsiteX5" fmla="*/ 1 w 348911"/>
                <a:gd name="connsiteY5" fmla="*/ 409909 h 409909"/>
                <a:gd name="connsiteX6" fmla="*/ 1 w 348911"/>
                <a:gd name="connsiteY6" fmla="*/ 215444 h 409909"/>
                <a:gd name="connsiteX7" fmla="*/ 0 w 348911"/>
                <a:gd name="connsiteY7" fmla="*/ 215444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1" h="409909">
                  <a:moveTo>
                    <a:pt x="0" y="0"/>
                  </a:moveTo>
                  <a:lnTo>
                    <a:pt x="187816" y="0"/>
                  </a:lnTo>
                  <a:lnTo>
                    <a:pt x="187816" y="194465"/>
                  </a:lnTo>
                  <a:lnTo>
                    <a:pt x="348911" y="194465"/>
                  </a:lnTo>
                  <a:lnTo>
                    <a:pt x="348911" y="409909"/>
                  </a:lnTo>
                  <a:lnTo>
                    <a:pt x="1" y="409909"/>
                  </a:lnTo>
                  <a:lnTo>
                    <a:pt x="1" y="215444"/>
                  </a:lnTo>
                  <a:lnTo>
                    <a:pt x="0" y="215444"/>
                  </a:lnTo>
                  <a:close/>
                </a:path>
              </a:pathLst>
            </a:custGeom>
            <a:solidFill>
              <a:srgbClr val="0070C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1D267E7-B946-4A06-6339-F39AD1E48769}"/>
                </a:ext>
              </a:extLst>
            </p:cNvPr>
            <p:cNvSpPr/>
            <p:nvPr/>
          </p:nvSpPr>
          <p:spPr>
            <a:xfrm>
              <a:off x="7195416" y="3798245"/>
              <a:ext cx="348910" cy="409909"/>
            </a:xfrm>
            <a:custGeom>
              <a:avLst/>
              <a:gdLst>
                <a:gd name="connsiteX0" fmla="*/ 195582 w 348910"/>
                <a:gd name="connsiteY0" fmla="*/ 0 h 409909"/>
                <a:gd name="connsiteX1" fmla="*/ 348910 w 348910"/>
                <a:gd name="connsiteY1" fmla="*/ 0 h 409909"/>
                <a:gd name="connsiteX2" fmla="*/ 348910 w 348910"/>
                <a:gd name="connsiteY2" fmla="*/ 194465 h 409909"/>
                <a:gd name="connsiteX3" fmla="*/ 348910 w 348910"/>
                <a:gd name="connsiteY3" fmla="*/ 215444 h 409909"/>
                <a:gd name="connsiteX4" fmla="*/ 348910 w 348910"/>
                <a:gd name="connsiteY4" fmla="*/ 409909 h 409909"/>
                <a:gd name="connsiteX5" fmla="*/ 0 w 348910"/>
                <a:gd name="connsiteY5" fmla="*/ 409909 h 409909"/>
                <a:gd name="connsiteX6" fmla="*/ 0 w 348910"/>
                <a:gd name="connsiteY6" fmla="*/ 194465 h 409909"/>
                <a:gd name="connsiteX7" fmla="*/ 195582 w 348910"/>
                <a:gd name="connsiteY7" fmla="*/ 194465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0" h="409909">
                  <a:moveTo>
                    <a:pt x="195582" y="0"/>
                  </a:moveTo>
                  <a:lnTo>
                    <a:pt x="348910" y="0"/>
                  </a:lnTo>
                  <a:lnTo>
                    <a:pt x="348910" y="194465"/>
                  </a:lnTo>
                  <a:lnTo>
                    <a:pt x="348910" y="215444"/>
                  </a:lnTo>
                  <a:lnTo>
                    <a:pt x="348910" y="409909"/>
                  </a:lnTo>
                  <a:lnTo>
                    <a:pt x="0" y="409909"/>
                  </a:lnTo>
                  <a:lnTo>
                    <a:pt x="0" y="194465"/>
                  </a:lnTo>
                  <a:lnTo>
                    <a:pt x="195582" y="194465"/>
                  </a:lnTo>
                  <a:close/>
                </a:path>
              </a:pathLst>
            </a:custGeom>
            <a:solidFill>
              <a:srgbClr val="0070C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D5E7D972-4989-B5DB-62CD-8CC92F4385F5}"/>
                </a:ext>
              </a:extLst>
            </p:cNvPr>
            <p:cNvSpPr/>
            <p:nvPr/>
          </p:nvSpPr>
          <p:spPr>
            <a:xfrm>
              <a:off x="6304897" y="4344329"/>
              <a:ext cx="529689" cy="539687"/>
            </a:xfrm>
            <a:custGeom>
              <a:avLst/>
              <a:gdLst>
                <a:gd name="connsiteX0" fmla="*/ 1 w 529689"/>
                <a:gd name="connsiteY0" fmla="*/ 0 h 539687"/>
                <a:gd name="connsiteX1" fmla="*/ 187816 w 529689"/>
                <a:gd name="connsiteY1" fmla="*/ 0 h 539687"/>
                <a:gd name="connsiteX2" fmla="*/ 187816 w 529689"/>
                <a:gd name="connsiteY2" fmla="*/ 158206 h 539687"/>
                <a:gd name="connsiteX3" fmla="*/ 348911 w 529689"/>
                <a:gd name="connsiteY3" fmla="*/ 158206 h 539687"/>
                <a:gd name="connsiteX4" fmla="*/ 348911 w 529689"/>
                <a:gd name="connsiteY4" fmla="*/ 324243 h 539687"/>
                <a:gd name="connsiteX5" fmla="*/ 529689 w 529689"/>
                <a:gd name="connsiteY5" fmla="*/ 324243 h 539687"/>
                <a:gd name="connsiteX6" fmla="*/ 529689 w 529689"/>
                <a:gd name="connsiteY6" fmla="*/ 539687 h 539687"/>
                <a:gd name="connsiteX7" fmla="*/ 0 w 529689"/>
                <a:gd name="connsiteY7" fmla="*/ 539687 h 539687"/>
                <a:gd name="connsiteX8" fmla="*/ 0 w 529689"/>
                <a:gd name="connsiteY8" fmla="*/ 324243 h 539687"/>
                <a:gd name="connsiteX9" fmla="*/ 1 w 529689"/>
                <a:gd name="connsiteY9" fmla="*/ 324243 h 539687"/>
                <a:gd name="connsiteX10" fmla="*/ 1 w 529689"/>
                <a:gd name="connsiteY10" fmla="*/ 215444 h 539687"/>
                <a:gd name="connsiteX11" fmla="*/ 1 w 529689"/>
                <a:gd name="connsiteY11" fmla="*/ 158206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9689" h="539687">
                  <a:moveTo>
                    <a:pt x="1" y="0"/>
                  </a:moveTo>
                  <a:lnTo>
                    <a:pt x="187816" y="0"/>
                  </a:lnTo>
                  <a:lnTo>
                    <a:pt x="187816" y="158206"/>
                  </a:lnTo>
                  <a:lnTo>
                    <a:pt x="348911" y="158206"/>
                  </a:lnTo>
                  <a:lnTo>
                    <a:pt x="348911" y="324243"/>
                  </a:lnTo>
                  <a:lnTo>
                    <a:pt x="529689" y="324243"/>
                  </a:lnTo>
                  <a:lnTo>
                    <a:pt x="529689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" y="324243"/>
                  </a:lnTo>
                  <a:lnTo>
                    <a:pt x="1" y="215444"/>
                  </a:lnTo>
                  <a:lnTo>
                    <a:pt x="1" y="158206"/>
                  </a:lnTo>
                  <a:close/>
                </a:path>
              </a:pathLst>
            </a:custGeom>
            <a:solidFill>
              <a:srgbClr val="0070C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D258FB4-3FBF-30C6-A5DF-01FC01E14318}"/>
                </a:ext>
              </a:extLst>
            </p:cNvPr>
            <p:cNvSpPr/>
            <p:nvPr/>
          </p:nvSpPr>
          <p:spPr>
            <a:xfrm>
              <a:off x="7022403" y="4344329"/>
              <a:ext cx="521923" cy="539687"/>
            </a:xfrm>
            <a:custGeom>
              <a:avLst/>
              <a:gdLst>
                <a:gd name="connsiteX0" fmla="*/ 368595 w 521923"/>
                <a:gd name="connsiteY0" fmla="*/ 0 h 539687"/>
                <a:gd name="connsiteX1" fmla="*/ 521923 w 521923"/>
                <a:gd name="connsiteY1" fmla="*/ 0 h 539687"/>
                <a:gd name="connsiteX2" fmla="*/ 521923 w 521923"/>
                <a:gd name="connsiteY2" fmla="*/ 164394 h 539687"/>
                <a:gd name="connsiteX3" fmla="*/ 521923 w 521923"/>
                <a:gd name="connsiteY3" fmla="*/ 215444 h 539687"/>
                <a:gd name="connsiteX4" fmla="*/ 521923 w 521923"/>
                <a:gd name="connsiteY4" fmla="*/ 324243 h 539687"/>
                <a:gd name="connsiteX5" fmla="*/ 521923 w 521923"/>
                <a:gd name="connsiteY5" fmla="*/ 379838 h 539687"/>
                <a:gd name="connsiteX6" fmla="*/ 521923 w 521923"/>
                <a:gd name="connsiteY6" fmla="*/ 539687 h 539687"/>
                <a:gd name="connsiteX7" fmla="*/ 0 w 521923"/>
                <a:gd name="connsiteY7" fmla="*/ 539687 h 539687"/>
                <a:gd name="connsiteX8" fmla="*/ 0 w 521923"/>
                <a:gd name="connsiteY8" fmla="*/ 324243 h 539687"/>
                <a:gd name="connsiteX9" fmla="*/ 173013 w 521923"/>
                <a:gd name="connsiteY9" fmla="*/ 324243 h 539687"/>
                <a:gd name="connsiteX10" fmla="*/ 173013 w 521923"/>
                <a:gd name="connsiteY10" fmla="*/ 164394 h 539687"/>
                <a:gd name="connsiteX11" fmla="*/ 368595 w 521923"/>
                <a:gd name="connsiteY11" fmla="*/ 164394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1923" h="539687">
                  <a:moveTo>
                    <a:pt x="368595" y="0"/>
                  </a:moveTo>
                  <a:lnTo>
                    <a:pt x="521923" y="0"/>
                  </a:lnTo>
                  <a:lnTo>
                    <a:pt x="521923" y="164394"/>
                  </a:lnTo>
                  <a:lnTo>
                    <a:pt x="521923" y="215444"/>
                  </a:lnTo>
                  <a:lnTo>
                    <a:pt x="521923" y="324243"/>
                  </a:lnTo>
                  <a:lnTo>
                    <a:pt x="521923" y="379838"/>
                  </a:lnTo>
                  <a:lnTo>
                    <a:pt x="521923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73013" y="324243"/>
                  </a:lnTo>
                  <a:lnTo>
                    <a:pt x="173013" y="164394"/>
                  </a:lnTo>
                  <a:lnTo>
                    <a:pt x="368595" y="164394"/>
                  </a:lnTo>
                  <a:close/>
                </a:path>
              </a:pathLst>
            </a:custGeom>
            <a:solidFill>
              <a:srgbClr val="0070C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CF66084-EF68-7FE8-2D2C-94C6DABAA978}"/>
                </a:ext>
              </a:extLst>
            </p:cNvPr>
            <p:cNvSpPr/>
            <p:nvPr/>
          </p:nvSpPr>
          <p:spPr>
            <a:xfrm>
              <a:off x="6834587" y="3973454"/>
              <a:ext cx="187816" cy="215444"/>
            </a:xfrm>
            <a:prstGeom prst="rect">
              <a:avLst/>
            </a:prstGeom>
            <a:solidFill>
              <a:srgbClr val="0070C0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710099E4-76F5-A9ED-F8DD-2D887480FB55}"/>
              </a:ext>
            </a:extLst>
          </p:cNvPr>
          <p:cNvSpPr/>
          <p:nvPr/>
        </p:nvSpPr>
        <p:spPr>
          <a:xfrm rot="5400000">
            <a:off x="6732325" y="3539363"/>
            <a:ext cx="364792" cy="1245139"/>
          </a:xfrm>
          <a:custGeom>
            <a:avLst/>
            <a:gdLst>
              <a:gd name="connsiteX0" fmla="*/ 0 w 364792"/>
              <a:gd name="connsiteY0" fmla="*/ 882752 h 1245139"/>
              <a:gd name="connsiteX1" fmla="*/ 0 w 364792"/>
              <a:gd name="connsiteY1" fmla="*/ 709739 h 1245139"/>
              <a:gd name="connsiteX2" fmla="*/ 218793 w 364792"/>
              <a:gd name="connsiteY2" fmla="*/ 709739 h 1245139"/>
              <a:gd name="connsiteX3" fmla="*/ 218793 w 364792"/>
              <a:gd name="connsiteY3" fmla="*/ 523870 h 1245139"/>
              <a:gd name="connsiteX4" fmla="*/ 0 w 364792"/>
              <a:gd name="connsiteY4" fmla="*/ 523870 h 1245139"/>
              <a:gd name="connsiteX5" fmla="*/ 0 w 364792"/>
              <a:gd name="connsiteY5" fmla="*/ 350857 h 1245139"/>
              <a:gd name="connsiteX6" fmla="*/ 218793 w 364792"/>
              <a:gd name="connsiteY6" fmla="*/ 350857 h 1245139"/>
              <a:gd name="connsiteX7" fmla="*/ 218793 w 364792"/>
              <a:gd name="connsiteY7" fmla="*/ 0 h 1245139"/>
              <a:gd name="connsiteX8" fmla="*/ 364792 w 364792"/>
              <a:gd name="connsiteY8" fmla="*/ 0 h 1245139"/>
              <a:gd name="connsiteX9" fmla="*/ 364792 w 364792"/>
              <a:gd name="connsiteY9" fmla="*/ 1245139 h 1245139"/>
              <a:gd name="connsiteX10" fmla="*/ 218793 w 364792"/>
              <a:gd name="connsiteY10" fmla="*/ 1245139 h 1245139"/>
              <a:gd name="connsiteX11" fmla="*/ 218793 w 364792"/>
              <a:gd name="connsiteY11" fmla="*/ 882752 h 124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792" h="1245139">
                <a:moveTo>
                  <a:pt x="0" y="882752"/>
                </a:moveTo>
                <a:lnTo>
                  <a:pt x="0" y="709739"/>
                </a:lnTo>
                <a:lnTo>
                  <a:pt x="218793" y="709739"/>
                </a:lnTo>
                <a:lnTo>
                  <a:pt x="218793" y="523870"/>
                </a:lnTo>
                <a:lnTo>
                  <a:pt x="0" y="523870"/>
                </a:lnTo>
                <a:lnTo>
                  <a:pt x="0" y="350857"/>
                </a:lnTo>
                <a:lnTo>
                  <a:pt x="218793" y="350857"/>
                </a:lnTo>
                <a:lnTo>
                  <a:pt x="218793" y="0"/>
                </a:lnTo>
                <a:lnTo>
                  <a:pt x="364792" y="0"/>
                </a:lnTo>
                <a:lnTo>
                  <a:pt x="364792" y="1245139"/>
                </a:lnTo>
                <a:lnTo>
                  <a:pt x="218793" y="1245139"/>
                </a:lnTo>
                <a:lnTo>
                  <a:pt x="218793" y="882752"/>
                </a:lnTo>
                <a:close/>
              </a:path>
            </a:pathLst>
          </a:cu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06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3551</TotalTime>
  <Words>1970</Words>
  <Application>Microsoft Office PowerPoint</Application>
  <PresentationFormat>와이드스크린</PresentationFormat>
  <Paragraphs>254</Paragraphs>
  <Slides>19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4" baseType="lpstr">
      <vt:lpstr>Noto Sans KR</vt:lpstr>
      <vt:lpstr>Noto Sans KR Black</vt:lpstr>
      <vt:lpstr>Noto Sans KR Light</vt:lpstr>
      <vt:lpstr>Noto Sans KR SemiBold</vt:lpstr>
      <vt:lpstr>Pretendard Medium</vt:lpstr>
      <vt:lpstr>Pretendard SemiBold</vt:lpstr>
      <vt:lpstr>Pretendard Variable</vt:lpstr>
      <vt:lpstr>Pretendard Variable ExtraBold</vt:lpstr>
      <vt:lpstr>Pretendard Variable Medium</vt:lpstr>
      <vt:lpstr>맑은 고딕</vt:lpstr>
      <vt:lpstr>에스코어 드림 2 ExtraLight</vt:lpstr>
      <vt:lpstr>에스코어 드림 4 Regular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43</cp:revision>
  <dcterms:created xsi:type="dcterms:W3CDTF">2025-03-14T08:56:19Z</dcterms:created>
  <dcterms:modified xsi:type="dcterms:W3CDTF">2025-04-11T05:08:46Z</dcterms:modified>
</cp:coreProperties>
</file>